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14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17.png" ContentType="image/png"/>
  <Override PartName="/ppt/media/image112.gif" ContentType="image/gif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94.png" ContentType="image/png"/>
  <Override PartName="/ppt/media/image93.jpeg" ContentType="image/jpeg"/>
  <Override PartName="/ppt/media/image110.png" ContentType="image/png"/>
  <Override PartName="/ppt/media/image92.png" ContentType="image/png"/>
  <Override PartName="/ppt/media/image90.png" ContentType="image/png"/>
  <Override PartName="/ppt/media/image106.png" ContentType="image/png"/>
  <Override PartName="/ppt/media/image88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7.wmf" ContentType="image/x-wmf"/>
  <Override PartName="/ppt/media/image105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11.jpeg" ContentType="image/jpe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25.gif" ContentType="image/gif"/>
  <Override PartName="/ppt/media/image15.wmf" ContentType="image/x-wmf"/>
  <Override PartName="/ppt/media/image20.png" ContentType="image/png"/>
  <Override PartName="/ppt/media/image45.png" ContentType="image/png"/>
  <Override PartName="/ppt/media/image40.png" ContentType="image/png"/>
  <Override PartName="/ppt/media/image65.png" ContentType="image/png"/>
  <Override PartName="/ppt/media/image43.png" ContentType="image/png"/>
  <Override PartName="/ppt/media/image68.png" ContentType="image/png"/>
  <Override PartName="/ppt/media/image42.png" ContentType="image/png"/>
  <Override PartName="/ppt/media/image67.png" ContentType="image/png"/>
  <Override PartName="/ppt/media/image36.png" ContentType="image/png"/>
  <Override PartName="/ppt/media/image11.png" ContentType="image/png"/>
  <Override PartName="/ppt/media/image10.wmf" ContentType="image/x-wmf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91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4.png" ContentType="image/png"/>
  <Override PartName="/ppt/media/image49.png" ContentType="image/png"/>
  <Override PartName="/ppt/media/image109.jpeg" ContentType="image/jpe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19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.wmf" ContentType="image/x-wmf"/>
  <Override PartName="/ppt/media/image16.png" ContentType="image/png"/>
  <Override PartName="/ppt/media/image14.png" ContentType="image/png"/>
  <Override PartName="/ppt/media/image39.png" ContentType="image/png"/>
  <Override PartName="/ppt/media/image12.wmf" ContentType="image/x-wmf"/>
  <Override PartName="/ppt/media/image37.png" ContentType="image/png"/>
  <Override PartName="/ppt/media/image87.jpeg" ContentType="image/jpeg"/>
  <Override PartName="/ppt/media/image13.wmf" ContentType="image/x-wmf"/>
  <Override PartName="/ppt/media/image38.png" ContentType="image/png"/>
  <Override PartName="/ppt/media/image41.png" ContentType="image/png"/>
  <Override PartName="/ppt/media/image66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99.jpeg" ContentType="image/jpe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32CA1EC-F023-42F5-AAD9-96F3337948B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4.xml"/><Relationship Id="rId4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9.xml"/><Relationship Id="rId4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.xml"/><Relationship Id="rId4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2.xml"/><Relationship Id="rId4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3.xml"/><Relationship Id="rId4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7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8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A4F9C85-BF6B-4478-9037-C88B83C268E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1E9731-46F9-4791-82A8-3D372412CED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 == Hyper Text Transfer Protocol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Client-server protocol for transferring Web resources (HTML files, images, styles, scripts, data, etc.)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widespread protocol for Internet communication today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Request-response model (client requests, server answers)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Text-based format (human readable)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Relies on unique resource URLs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Provides resource metadata (e.g. encoding)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Stateless (cookies and Web storages can overcome this)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4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2CC2277-AAB7-47F1-923A-ECD057F19368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5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56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23C9CA5-0697-4747-89D6-BCE2A1C8CFA0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60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606DCEC-A411-418A-B862-C2B52D867E8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wmf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wmf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6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400" cy="6851520"/>
          </a:xfrm>
          <a:prstGeom prst="rect">
            <a:avLst/>
          </a:prstGeom>
          <a:ln>
            <a:noFill/>
          </a:ln>
        </p:spPr>
      </p:pic>
      <p:pic>
        <p:nvPicPr>
          <p:cNvPr id="1" name="Picture 34" descr=""/>
          <p:cNvPicPr/>
          <p:nvPr/>
        </p:nvPicPr>
        <p:blipFill>
          <a:blip r:embed="rId3"/>
          <a:stretch/>
        </p:blipFill>
        <p:spPr>
          <a:xfrm flipH="1">
            <a:off x="8349480" y="2374200"/>
            <a:ext cx="3169440" cy="3431160"/>
          </a:xfrm>
          <a:prstGeom prst="rect">
            <a:avLst/>
          </a:prstGeom>
          <a:ln>
            <a:noFill/>
          </a:ln>
        </p:spPr>
      </p:pic>
      <p:pic>
        <p:nvPicPr>
          <p:cNvPr id="2" name="Picture 18" descr=""/>
          <p:cNvPicPr/>
          <p:nvPr/>
        </p:nvPicPr>
        <p:blipFill>
          <a:blip r:embed="rId4"/>
          <a:stretch/>
        </p:blipFill>
        <p:spPr>
          <a:xfrm>
            <a:off x="2792160" y="6057720"/>
            <a:ext cx="2104920" cy="524520"/>
          </a:xfrm>
          <a:prstGeom prst="rect">
            <a:avLst/>
          </a:prstGeom>
          <a:ln>
            <a:noFill/>
          </a:ln>
        </p:spPr>
      </p:pic>
      <p:pic>
        <p:nvPicPr>
          <p:cNvPr id="3" name="Picture 9" descr=""/>
          <p:cNvPicPr/>
          <p:nvPr/>
        </p:nvPicPr>
        <p:blipFill>
          <a:blip r:embed="rId5"/>
          <a:stretch/>
        </p:blipFill>
        <p:spPr>
          <a:xfrm>
            <a:off x="656280" y="6035760"/>
            <a:ext cx="628560" cy="525960"/>
          </a:xfrm>
          <a:prstGeom prst="rect">
            <a:avLst/>
          </a:prstGeom>
          <a:ln>
            <a:noFill/>
          </a:ln>
        </p:spPr>
      </p:pic>
      <p:pic>
        <p:nvPicPr>
          <p:cNvPr id="4" name="Picture 14" descr=""/>
          <p:cNvPicPr/>
          <p:nvPr/>
        </p:nvPicPr>
        <p:blipFill>
          <a:blip r:embed="rId6"/>
          <a:stretch/>
        </p:blipFill>
        <p:spPr>
          <a:xfrm>
            <a:off x="1352880" y="6035760"/>
            <a:ext cx="1186200" cy="52596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7"/>
          <a:stretch/>
        </p:blipFill>
        <p:spPr>
          <a:xfrm>
            <a:off x="5150160" y="6080040"/>
            <a:ext cx="1436040" cy="50220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-1440" y="6702840"/>
            <a:ext cx="12191400" cy="216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0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400" cy="685152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-3240" y="0"/>
            <a:ext cx="12191400" cy="1094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3"/>
          <a:stretch/>
        </p:blipFill>
        <p:spPr>
          <a:xfrm flipH="1">
            <a:off x="7909200" y="1409760"/>
            <a:ext cx="3570480" cy="43844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4"/>
          <a:stretch/>
        </p:blipFill>
        <p:spPr>
          <a:xfrm>
            <a:off x="9868320" y="232920"/>
            <a:ext cx="2124720" cy="529560"/>
          </a:xfrm>
          <a:prstGeom prst="rect">
            <a:avLst/>
          </a:prstGeom>
          <a:ln>
            <a:noFill/>
          </a:ln>
        </p:spPr>
      </p:pic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9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400" cy="68515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0" y="0"/>
            <a:ext cx="12188160" cy="1094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10" descr=""/>
          <p:cNvPicPr/>
          <p:nvPr/>
        </p:nvPicPr>
        <p:blipFill>
          <a:blip r:embed="rId3"/>
          <a:stretch/>
        </p:blipFill>
        <p:spPr>
          <a:xfrm>
            <a:off x="9868320" y="232920"/>
            <a:ext cx="2124720" cy="529560"/>
          </a:xfrm>
          <a:prstGeom prst="rect">
            <a:avLst/>
          </a:prstGeom>
          <a:ln>
            <a:noFill/>
          </a:ln>
        </p:spPr>
      </p:pic>
      <p:sp>
        <p:nvSpPr>
          <p:cNvPr id="9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5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400" cy="6851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4318560" y="867600"/>
            <a:ext cx="3551040" cy="3551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4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400" cy="685152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-3240" y="-18000"/>
            <a:ext cx="12191400" cy="1094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0" name="Picture 10" descr=""/>
          <p:cNvPicPr/>
          <p:nvPr/>
        </p:nvPicPr>
        <p:blipFill>
          <a:blip r:embed="rId3"/>
          <a:stretch/>
        </p:blipFill>
        <p:spPr>
          <a:xfrm>
            <a:off x="9868320" y="232920"/>
            <a:ext cx="2124720" cy="529560"/>
          </a:xfrm>
          <a:prstGeom prst="rect">
            <a:avLst/>
          </a:prstGeom>
          <a:ln>
            <a:noFill/>
          </a:ln>
        </p:spPr>
      </p:pic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55" descr=""/>
          <p:cNvPicPr/>
          <p:nvPr/>
        </p:nvPicPr>
        <p:blipFill>
          <a:blip r:embed="rId2"/>
          <a:stretch/>
        </p:blipFill>
        <p:spPr>
          <a:xfrm>
            <a:off x="-3240" y="5760"/>
            <a:ext cx="12191400" cy="685152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-1051200" y="703080"/>
            <a:ext cx="8403120" cy="10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234465"/>
                </a:solidFill>
                <a:latin typeface="Calibri"/>
                <a:ea typeface="DejaVu Sans"/>
              </a:rPr>
              <a:t>Questions?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11" name="Picture 25" descr=""/>
          <p:cNvPicPr/>
          <p:nvPr/>
        </p:nvPicPr>
        <p:blipFill>
          <a:blip r:embed="rId3"/>
          <a:stretch/>
        </p:blipFill>
        <p:spPr>
          <a:xfrm>
            <a:off x="164880" y="2223000"/>
            <a:ext cx="3574080" cy="4147920"/>
          </a:xfrm>
          <a:prstGeom prst="rect">
            <a:avLst/>
          </a:prstGeom>
          <a:ln>
            <a:noFill/>
          </a:ln>
        </p:spPr>
      </p:pic>
      <p:pic>
        <p:nvPicPr>
          <p:cNvPr id="212" name="Picture 41" descr=""/>
          <p:cNvPicPr/>
          <p:nvPr/>
        </p:nvPicPr>
        <p:blipFill>
          <a:blip r:embed="rId4"/>
          <a:stretch/>
        </p:blipFill>
        <p:spPr>
          <a:xfrm>
            <a:off x="9694080" y="314280"/>
            <a:ext cx="2124720" cy="529560"/>
          </a:xfrm>
          <a:prstGeom prst="rect">
            <a:avLst/>
          </a:prstGeom>
          <a:ln>
            <a:noFill/>
          </a:ln>
        </p:spPr>
      </p:pic>
      <p:pic>
        <p:nvPicPr>
          <p:cNvPr id="213" name="Picture 17" descr=""/>
          <p:cNvPicPr/>
          <p:nvPr/>
        </p:nvPicPr>
        <p:blipFill>
          <a:blip r:embed="rId5"/>
          <a:stretch/>
        </p:blipFill>
        <p:spPr>
          <a:xfrm>
            <a:off x="6949080" y="1702440"/>
            <a:ext cx="1197720" cy="1198080"/>
          </a:xfrm>
          <a:prstGeom prst="rect">
            <a:avLst/>
          </a:prstGeom>
          <a:ln>
            <a:noFill/>
          </a:ln>
        </p:spPr>
      </p:pic>
      <p:pic>
        <p:nvPicPr>
          <p:cNvPr id="214" name="Picture 19" descr=""/>
          <p:cNvPicPr/>
          <p:nvPr/>
        </p:nvPicPr>
        <p:blipFill>
          <a:blip r:embed="rId6"/>
          <a:stretch/>
        </p:blipFill>
        <p:spPr>
          <a:xfrm>
            <a:off x="4788000" y="3776400"/>
            <a:ext cx="1165320" cy="1401480"/>
          </a:xfrm>
          <a:prstGeom prst="rect">
            <a:avLst/>
          </a:prstGeom>
          <a:ln>
            <a:noFill/>
          </a:ln>
        </p:spPr>
      </p:pic>
      <p:pic>
        <p:nvPicPr>
          <p:cNvPr id="215" name="Picture 20" descr=""/>
          <p:cNvPicPr/>
          <p:nvPr/>
        </p:nvPicPr>
        <p:blipFill>
          <a:blip r:embed="rId7"/>
          <a:stretch/>
        </p:blipFill>
        <p:spPr>
          <a:xfrm>
            <a:off x="6226200" y="3776400"/>
            <a:ext cx="1165320" cy="1388520"/>
          </a:xfrm>
          <a:prstGeom prst="rect">
            <a:avLst/>
          </a:prstGeom>
          <a:ln>
            <a:noFill/>
          </a:ln>
        </p:spPr>
      </p:pic>
      <p:pic>
        <p:nvPicPr>
          <p:cNvPr id="216" name="Picture 21" descr=""/>
          <p:cNvPicPr/>
          <p:nvPr/>
        </p:nvPicPr>
        <p:blipFill>
          <a:blip r:embed="rId8"/>
          <a:stretch/>
        </p:blipFill>
        <p:spPr>
          <a:xfrm>
            <a:off x="7665840" y="3775680"/>
            <a:ext cx="1165320" cy="1566360"/>
          </a:xfrm>
          <a:prstGeom prst="rect">
            <a:avLst/>
          </a:prstGeom>
          <a:ln>
            <a:noFill/>
          </a:ln>
        </p:spPr>
      </p:pic>
      <p:pic>
        <p:nvPicPr>
          <p:cNvPr id="217" name="Picture 22" descr=""/>
          <p:cNvPicPr/>
          <p:nvPr/>
        </p:nvPicPr>
        <p:blipFill>
          <a:blip r:embed="rId9"/>
          <a:stretch/>
        </p:blipFill>
        <p:spPr>
          <a:xfrm>
            <a:off x="9105480" y="3769920"/>
            <a:ext cx="1165320" cy="1350000"/>
          </a:xfrm>
          <a:prstGeom prst="rect">
            <a:avLst/>
          </a:prstGeom>
          <a:ln>
            <a:noFill/>
          </a:ln>
        </p:spPr>
      </p:pic>
      <p:pic>
        <p:nvPicPr>
          <p:cNvPr id="218" name="Picture 23" descr=""/>
          <p:cNvPicPr/>
          <p:nvPr/>
        </p:nvPicPr>
        <p:blipFill>
          <a:blip r:embed="rId10"/>
          <a:stretch/>
        </p:blipFill>
        <p:spPr>
          <a:xfrm>
            <a:off x="10545120" y="3776400"/>
            <a:ext cx="1165320" cy="1433160"/>
          </a:xfrm>
          <a:prstGeom prst="rect">
            <a:avLst/>
          </a:prstGeom>
          <a:ln>
            <a:noFill/>
          </a:ln>
        </p:spPr>
      </p:pic>
      <p:pic>
        <p:nvPicPr>
          <p:cNvPr id="219" name="Picture 24" descr=""/>
          <p:cNvPicPr/>
          <p:nvPr/>
        </p:nvPicPr>
        <p:blipFill>
          <a:blip r:embed="rId11"/>
          <a:stretch/>
        </p:blipFill>
        <p:spPr>
          <a:xfrm>
            <a:off x="3385440" y="3776400"/>
            <a:ext cx="1163520" cy="1439280"/>
          </a:xfrm>
          <a:prstGeom prst="rect">
            <a:avLst/>
          </a:prstGeom>
          <a:ln>
            <a:noFill/>
          </a:ln>
        </p:spPr>
      </p:pic>
      <p:sp>
        <p:nvSpPr>
          <p:cNvPr id="220" name="Line 2"/>
          <p:cNvSpPr/>
          <p:nvPr/>
        </p:nvSpPr>
        <p:spPr>
          <a:xfrm>
            <a:off x="3968280" y="3335400"/>
            <a:ext cx="7159680" cy="3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Line 3"/>
          <p:cNvSpPr/>
          <p:nvPr/>
        </p:nvSpPr>
        <p:spPr>
          <a:xfrm>
            <a:off x="396828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4"/>
          <p:cNvSpPr/>
          <p:nvPr/>
        </p:nvSpPr>
        <p:spPr>
          <a:xfrm>
            <a:off x="53625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5"/>
          <p:cNvSpPr/>
          <p:nvPr/>
        </p:nvSpPr>
        <p:spPr>
          <a:xfrm>
            <a:off x="68094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6"/>
          <p:cNvSpPr/>
          <p:nvPr/>
        </p:nvSpPr>
        <p:spPr>
          <a:xfrm>
            <a:off x="824904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7"/>
          <p:cNvSpPr/>
          <p:nvPr/>
        </p:nvSpPr>
        <p:spPr>
          <a:xfrm>
            <a:off x="968832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Line 8"/>
          <p:cNvSpPr/>
          <p:nvPr/>
        </p:nvSpPr>
        <p:spPr>
          <a:xfrm>
            <a:off x="111279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Line 9"/>
          <p:cNvSpPr/>
          <p:nvPr/>
        </p:nvSpPr>
        <p:spPr>
          <a:xfrm>
            <a:off x="7548120" y="309276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10"/>
          <p:cNvSpPr/>
          <p:nvPr/>
        </p:nvSpPr>
        <p:spPr>
          <a:xfrm>
            <a:off x="-1440" y="6371280"/>
            <a:ext cx="12191400" cy="5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en.wikipedia.org/wiki/MIME" TargetMode="External"/><Relationship Id="rId2" Type="http://schemas.openxmlformats.org/officeDocument/2006/relationships/hyperlink" Target="http://en.wikipedia.org/wiki/MIME" TargetMode="External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developer.chrome.com/devtools" TargetMode="External"/><Relationship Id="rId3" Type="http://schemas.openxmlformats.org/officeDocument/2006/relationships/hyperlink" Target="https://addons.mozilla.org/bg/firefox/addon/firebug/" TargetMode="External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chrome.google.com/webstore/detail/postman/fhbjgbiflinjbdggehcddcbncdddomop" TargetMode="External"/><Relationship Id="rId2" Type="http://schemas.openxmlformats.org/officeDocument/2006/relationships/hyperlink" Target="https://addons.mozilla.org/bg/firefox/addon/restclient/" TargetMode="Externa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://www.telerik.com/fiddler" TargetMode="External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softuni.bg/trainings/courses" TargetMode="External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jpe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png"/><Relationship Id="rId3" Type="http://schemas.openxmlformats.org/officeDocument/2006/relationships/image" Target="../media/image111.jpeg"/><Relationship Id="rId4" Type="http://schemas.openxmlformats.org/officeDocument/2006/relationships/image" Target="../media/image112.gif"/><Relationship Id="rId5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66720" y="1303200"/>
            <a:ext cx="1096164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61000"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Handling Requests, ​</a:t>
            </a:r>
            <a:br/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Constructing Responses, HTTP/2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666720" y="254880"/>
            <a:ext cx="1096164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HTTP Protocol</a:t>
            </a:r>
            <a:r>
              <a:rPr b="0" lang="en-US" sz="48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8641440" y="5916240"/>
            <a:ext cx="295020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8641440" y="6340320"/>
            <a:ext cx="295020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671040" y="4876920"/>
            <a:ext cx="295020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671040" y="5368680"/>
            <a:ext cx="295020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Technical Trainers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9" name="Picture Placeholder 11" descr=""/>
          <p:cNvPicPr/>
          <p:nvPr/>
        </p:nvPicPr>
        <p:blipFill>
          <a:blip r:embed="rId2"/>
          <a:stretch/>
        </p:blipFill>
        <p:spPr>
          <a:xfrm>
            <a:off x="656280" y="2351520"/>
            <a:ext cx="5437080" cy="232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URLs are encoded according RFC </a:t>
            </a:r>
            <a:r>
              <a:rPr b="0" lang="en-US" sz="2800" spc="-1" strike="noStrike">
                <a:solidFill>
                  <a:srgbClr val="234465"/>
                </a:solidFill>
                <a:latin typeface="Consolas"/>
                <a:ea typeface="DejaVu Sans"/>
              </a:rPr>
              <a:t>1738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: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Safe URL characters: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[0-9a-zA-Z]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$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-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_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.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 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+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*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'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(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)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,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!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All other characters are escaped by: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Space is encoded as "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+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" or "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%20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Example: 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URL-encoded string: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URL Encoding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877320" y="3352680"/>
            <a:ext cx="8007120" cy="378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%[character hex code]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342" name="Table 4"/>
          <p:cNvGraphicFramePr/>
          <p:nvPr/>
        </p:nvGraphicFramePr>
        <p:xfrm>
          <a:off x="9357120" y="2786760"/>
          <a:ext cx="2241000" cy="3705120"/>
        </p:xfrm>
        <a:graphic>
          <a:graphicData uri="http://schemas.openxmlformats.org/drawingml/2006/table">
            <a:tbl>
              <a:tblPr/>
              <a:tblGrid>
                <a:gridCol w="835200"/>
                <a:gridCol w="1406160"/>
              </a:tblGrid>
              <a:tr h="1274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Char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URL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Encoding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space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щ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%D1%89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"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#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$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3265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&amp;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</a:tbl>
          </a:graphicData>
        </a:graphic>
      </p:graphicFrame>
      <p:sp>
        <p:nvSpPr>
          <p:cNvPr id="343" name="CustomShape 5"/>
          <p:cNvSpPr/>
          <p:nvPr/>
        </p:nvSpPr>
        <p:spPr>
          <a:xfrm>
            <a:off x="496440" y="5929200"/>
            <a:ext cx="8381160" cy="378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%D0%9D%D0%B0%D0%BA%D0%BE%D0%B2-%E7%88%B1-SoftUni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4" name="CustomShape 6"/>
          <p:cNvSpPr/>
          <p:nvPr/>
        </p:nvSpPr>
        <p:spPr>
          <a:xfrm>
            <a:off x="877320" y="5326560"/>
            <a:ext cx="6435360" cy="378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Наков-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爱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-SoftUni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CustomShape 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2F2E007-D1C3-4E5E-A42A-084B620D74B9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500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Some valid URLs: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Some invalid URLs: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Valid and Invalid URLs – Examples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13880" y="1979280"/>
            <a:ext cx="10789920" cy="668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http://www.google.bg/search?sourceid=navclient&amp;ie=UTF-8&amp;rlz=1T4GGLL_enBG369BG369&amp;q=http+get+vs+post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713880" y="3045960"/>
            <a:ext cx="10789920" cy="957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http://bg.wikipedia.org/wiki/%D0%A1%D0%BE%D1%84%D1%82%D1%83%D0%B5%D1%80%D0%BD%D0%B0_%D0%B0%D0%BA%D0%B0%D0%B4%D0%B5%D0%BC%D0%B8%D1%8F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713880" y="4833720"/>
            <a:ext cx="10789920" cy="37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1500" spc="-1" strike="noStrike">
                <a:solidFill>
                  <a:srgbClr val="234465"/>
                </a:solidFill>
                <a:latin typeface="Consolas"/>
                <a:ea typeface="DejaVu Sans"/>
              </a:rPr>
              <a:t>http://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www.google.bg/search</a:t>
            </a:r>
            <a:r>
              <a:rPr b="1" lang="en-US" sz="1500" spc="-1" strike="noStrike">
                <a:solidFill>
                  <a:srgbClr val="234465"/>
                </a:solidFill>
                <a:latin typeface="Consolas"/>
                <a:ea typeface="DejaVu Sans"/>
              </a:rPr>
              <a:t>?&amp;q=C# .NET 4.0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713880" y="5715000"/>
            <a:ext cx="10789920" cy="37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http://www.google.bg/search?&amp;q=бира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6703920" y="3886920"/>
            <a:ext cx="3199680" cy="869760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Should be:</a:t>
            </a:r>
            <a:br/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?q=C%23+.NET+4.0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7416000" y="5473080"/>
            <a:ext cx="3478320" cy="1064880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Should be: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?q=%D0%B1 %D0%B8%D1%80%D0%B0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0F8B47F-63C1-41AB-9C13-F0ABFC0C19CD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" dur="500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Request</a:t>
            </a:r>
            <a:r>
              <a:rPr b="0" lang="en-US" sz="54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 is a HTTP Request?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57" name="Picture 2" descr=""/>
          <p:cNvPicPr/>
          <p:nvPr/>
        </p:nvPicPr>
        <p:blipFill>
          <a:blip r:embed="rId1"/>
          <a:stretch/>
        </p:blipFill>
        <p:spPr>
          <a:xfrm>
            <a:off x="4951440" y="1447920"/>
            <a:ext cx="2361600" cy="236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190440" y="1196280"/>
            <a:ext cx="11807280" cy="51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88000"/>
          </a:bodyPr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Request message sent by a client consists of:</a:t>
            </a:r>
            <a:endParaRPr b="0" lang="en-US" sz="3400" spc="-1" strike="noStrike">
              <a:latin typeface="Arial"/>
            </a:endParaRPr>
          </a:p>
          <a:p>
            <a:pPr lvl="1" marL="106632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request line</a:t>
            </a:r>
            <a:endParaRPr b="0" lang="en-US" sz="32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Request method (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GET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POST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PUT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DELETE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…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30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Resource URI (</a:t>
            </a:r>
            <a:r>
              <a:rPr b="0" lang="en-US" sz="3000" spc="-1" strike="noStrike">
                <a:solidFill>
                  <a:srgbClr val="ffa000"/>
                </a:solidFill>
                <a:latin typeface="Calibri"/>
              </a:rPr>
              <a:t>URL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30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Protocol version</a:t>
            </a:r>
            <a:endParaRPr b="0" lang="en-US" sz="3000" spc="-1" strike="noStrike">
              <a:latin typeface="Arial"/>
            </a:endParaRPr>
          </a:p>
          <a:p>
            <a:pPr lvl="1" marL="106632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request headers</a:t>
            </a:r>
            <a:endParaRPr b="0" lang="en-US" sz="32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Additional parameters</a:t>
            </a:r>
            <a:endParaRPr b="0" lang="en-US" sz="3000" spc="-1" strike="noStrike">
              <a:latin typeface="Arial"/>
            </a:endParaRPr>
          </a:p>
          <a:p>
            <a:pPr lvl="1" marL="106632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request body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– optional data, e.g. posted form fields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Request Message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5521320" y="3200400"/>
            <a:ext cx="6476400" cy="1697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&lt;method&gt; &lt;resource&gt; HTTP/&lt;version&gt;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&lt;headers&gt;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(empty line)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&lt;body&gt;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943AF57-57CB-4DA1-8A0E-7D3BD507945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DEF0909-C3A2-4CEB-8CE6-BAC1E8FAC63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GET Request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Example of HTTP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GET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 request: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622800" y="2133720"/>
            <a:ext cx="10917360" cy="1583280"/>
          </a:xfrm>
          <a:prstGeom prst="rect">
            <a:avLst/>
          </a:prstGeom>
          <a:noFill/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21" strike="noStrike">
                <a:solidFill>
                  <a:srgbClr val="ffa000"/>
                </a:solidFill>
                <a:latin typeface="Consolas"/>
                <a:ea typeface="DejaVu Sans"/>
              </a:rPr>
              <a:t>GET</a:t>
            </a:r>
            <a:r>
              <a:rPr b="1" lang="en-US" sz="2400" spc="-2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21" strike="noStrike">
                <a:solidFill>
                  <a:srgbClr val="234465"/>
                </a:solidFill>
                <a:latin typeface="Consolas"/>
                <a:ea typeface="DejaVu Sans"/>
              </a:rPr>
              <a:t>/index.html HTTP/1.1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21" strike="noStrike">
                <a:solidFill>
                  <a:srgbClr val="234465"/>
                </a:solidFill>
                <a:latin typeface="Consolas"/>
                <a:ea typeface="DejaVu Sans"/>
              </a:rPr>
              <a:t>Host: localhost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2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2027880" y="5243400"/>
            <a:ext cx="4088160" cy="584280"/>
          </a:xfrm>
          <a:prstGeom prst="wedgeRoundRectCallout">
            <a:avLst>
              <a:gd name="adj1" fmla="val -63847"/>
              <a:gd name="adj2" fmla="val -363014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request body is empty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67" name="CustomShape 6"/>
          <p:cNvSpPr/>
          <p:nvPr/>
        </p:nvSpPr>
        <p:spPr>
          <a:xfrm>
            <a:off x="7313760" y="2199240"/>
            <a:ext cx="3580560" cy="555120"/>
          </a:xfrm>
          <a:prstGeom prst="wedgeRoundRectCallout">
            <a:avLst>
              <a:gd name="adj1" fmla="val -118903"/>
              <a:gd name="adj2" fmla="val -12097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HTTP request headers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68" name="CustomShape 7"/>
          <p:cNvSpPr/>
          <p:nvPr/>
        </p:nvSpPr>
        <p:spPr>
          <a:xfrm>
            <a:off x="5995080" y="3966480"/>
            <a:ext cx="3107160" cy="521640"/>
          </a:xfrm>
          <a:prstGeom prst="wedgeRoundRectCallout">
            <a:avLst>
              <a:gd name="adj1" fmla="val -130882"/>
              <a:gd name="adj2" fmla="val -27477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HTTP request line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BE0532D-5512-42F2-AD3C-0EC146E6216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90440" y="10666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Example of HTTP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POST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request: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POST Request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911160" y="1846800"/>
            <a:ext cx="10592640" cy="2284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POST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/login.html HTTP/1.1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Host: localhost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Content-Length: 59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username=mente&amp;password=top*secret!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7466040" y="1846800"/>
            <a:ext cx="2971080" cy="555120"/>
          </a:xfrm>
          <a:prstGeom prst="wedgeRoundRectCallout">
            <a:avLst>
              <a:gd name="adj1" fmla="val -118378"/>
              <a:gd name="adj2" fmla="val -2598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HTTP request 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7135920" y="4572000"/>
            <a:ext cx="3562200" cy="555120"/>
          </a:xfrm>
          <a:prstGeom prst="wedgeRoundRectCallout">
            <a:avLst>
              <a:gd name="adj1" fmla="val -136232"/>
              <a:gd name="adj2" fmla="val -31404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HTTP request headers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CustomShape 7"/>
          <p:cNvSpPr/>
          <p:nvPr/>
        </p:nvSpPr>
        <p:spPr>
          <a:xfrm>
            <a:off x="3075840" y="5480640"/>
            <a:ext cx="3690360" cy="919800"/>
          </a:xfrm>
          <a:prstGeom prst="wedgeRoundRectCallout">
            <a:avLst>
              <a:gd name="adj1" fmla="val -72132"/>
              <a:gd name="adj2" fmla="val -250466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7ffe7"/>
                </a:solidFill>
                <a:latin typeface="Calibri"/>
                <a:ea typeface="DejaVu Sans"/>
              </a:rPr>
              <a:t>The 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request</a:t>
            </a:r>
            <a:r>
              <a:rPr b="1" lang="en-US" sz="2400" spc="-1" strike="noStrike">
                <a:solidFill>
                  <a:srgbClr val="f7ffe7"/>
                </a:solidFill>
                <a:latin typeface="Calibri"/>
                <a:ea typeface="DejaVu Sans"/>
              </a:rPr>
              <a:t> body holds the submitted form data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Response</a:t>
            </a:r>
            <a:r>
              <a:rPr b="0" lang="en-US" sz="54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 is a HTTP Response?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4875120" y="1371600"/>
            <a:ext cx="2511360" cy="251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Message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4000"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The 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response message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sent by the HTTP server consists of:</a:t>
            </a:r>
            <a:endParaRPr b="0" lang="en-US" sz="34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HTTP response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status line</a:t>
            </a:r>
            <a:endParaRPr b="0" lang="en-US" sz="32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Protocol version</a:t>
            </a:r>
            <a:endParaRPr b="0" lang="en-US" sz="30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Status code</a:t>
            </a:r>
            <a:endParaRPr b="0" lang="en-US" sz="30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Status phrase</a:t>
            </a:r>
            <a:endParaRPr b="0" lang="en-US" sz="30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Response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headers</a:t>
            </a:r>
            <a:endParaRPr b="0" lang="en-US" sz="32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Provide meta data about the returned resource</a:t>
            </a:r>
            <a:endParaRPr b="0" lang="en-US" sz="30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Response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body</a:t>
            </a:r>
            <a:endParaRPr b="0" lang="en-US" sz="3200" spc="-1" strike="noStrike">
              <a:latin typeface="Arial"/>
            </a:endParaRPr>
          </a:p>
          <a:p>
            <a:pPr lvl="2" marL="152316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The content of the HTTP response (data)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4340160" y="2438280"/>
            <a:ext cx="7848000" cy="2769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HTTP/&lt;version&gt; &lt;status code&gt; &lt;status text&gt;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&lt;headers&gt;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(empty line)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response body – the requested resource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&gt;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A83581D-D037-406D-B038-AFE99E871B61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50" dur="indefinite" restart="never" nodeType="tmRoot">
          <p:childTnLst>
            <p:seq>
              <p:cTn id="251" dur="indefinite" nodeType="mainSeq">
                <p:childTnLst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500"/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500"/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2029755-59BB-4E1C-B093-22F6C5067C51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0" y="111384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Example of 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HTTP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response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from the Web server: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946080" y="1828800"/>
            <a:ext cx="10252800" cy="4598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HTTP/1.1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200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Date: Fri, 17 Jul 2010 16:09:18 GMT+2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Server: Apache/2.2.14 (Linux)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Accept-Ranges: bytes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Content-Length: 84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Content-Type: text/html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&lt;html&gt;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&lt;head&gt;&lt;title&gt;</a:t>
            </a: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Test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&lt;/title&gt;&lt;/head&gt;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&lt;body&gt;</a:t>
            </a:r>
            <a:r>
              <a:rPr b="1" lang="en-US" sz="2600" spc="-1" strike="noStrike">
                <a:solidFill>
                  <a:srgbClr val="234465"/>
                </a:solidFill>
                <a:latin typeface="Consolas"/>
                <a:ea typeface="DejaVu Sans"/>
              </a:rPr>
              <a:t>Test HTML page.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&lt;/body&gt;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&lt;/html&gt;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5933160" y="1707480"/>
            <a:ext cx="4227480" cy="633240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 response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status line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6723360" y="3378600"/>
            <a:ext cx="2647080" cy="1040040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 response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headers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9" name="CustomShape 7"/>
          <p:cNvSpPr/>
          <p:nvPr/>
        </p:nvSpPr>
        <p:spPr>
          <a:xfrm>
            <a:off x="7846920" y="4963320"/>
            <a:ext cx="2666160" cy="1036080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 response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body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Codes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HTTP response code classes</a:t>
            </a:r>
            <a:endParaRPr b="0" lang="en-US" sz="34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1xx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: informational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100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Continue")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2xx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: successful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200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OK",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201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Created")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3xx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: redirection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304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Not Modified",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301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Moved Permanently",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302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Found")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4xx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: client error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400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Bad Request",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404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Not Found",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401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Unauthorized",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409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Conflict")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5xx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: server error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500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Internal Server Error",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503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Service Unavailable")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61F4E4C-0996-463E-868A-CC6946626C5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6" dur="500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1" dur="500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500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1" dur="500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6" dur="500"/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96560" y="1371600"/>
            <a:ext cx="8179560" cy="47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Basics</a:t>
            </a:r>
            <a:endParaRPr b="0" lang="en-US" sz="3400" spc="-1" strike="noStrike">
              <a:latin typeface="Arial"/>
            </a:endParaRPr>
          </a:p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URL</a:t>
            </a:r>
            <a:endParaRPr b="0" lang="en-US" sz="3400" spc="-1" strike="noStrike">
              <a:latin typeface="Arial"/>
            </a:endParaRPr>
          </a:p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Request</a:t>
            </a:r>
            <a:endParaRPr b="0" lang="en-US" sz="3400" spc="-1" strike="noStrike">
              <a:latin typeface="Arial"/>
            </a:endParaRPr>
          </a:p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Response</a:t>
            </a:r>
            <a:endParaRPr b="0" lang="en-US" sz="3400" spc="-1" strike="noStrike">
              <a:latin typeface="Arial"/>
            </a:endParaRPr>
          </a:p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MIME and Media types</a:t>
            </a:r>
            <a:endParaRPr b="0" lang="en-US" sz="3400" spc="-1" strike="noStrike">
              <a:latin typeface="Arial"/>
            </a:endParaRPr>
          </a:p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3400" spc="-1" strike="noStrike">
              <a:latin typeface="Arial"/>
            </a:endParaRPr>
          </a:p>
          <a:p>
            <a:pPr marL="514080" indent="-5133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Html Forms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B49EDF3-175D-48C1-9A19-68CFA20E272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190440" y="98280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Example of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HTTP response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with error result: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362520" y="1611720"/>
            <a:ext cx="11459520" cy="4947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HTTP/1.1 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404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 Not Found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Date: Fri, 17 Nov 2014 16:09:18 GMT+2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Server: Apache/2.2.14 (Linux)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Connection: close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Content-Type: text/html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&lt;html&gt;&lt;head&gt;&lt;title&gt;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404 Not Found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&lt;/title&gt;&lt;/head&gt;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&lt;body&gt;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&lt;h1&gt;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Not Found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&lt;/h1&gt;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&lt;p&gt;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The requested URL /img/logo.gif was not found on this server.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&lt;/p&gt; &lt;hr&gt;&lt;address&gt;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  <a:ea typeface="DejaVu Sans"/>
              </a:rPr>
              <a:t>Apache/2.2.14 Server at Port 80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&lt;/address&gt;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  <a:ea typeface="DejaVu Sans"/>
              </a:rPr>
              <a:t>&lt;/body&gt;&lt;/html&gt;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4977720" y="1552680"/>
            <a:ext cx="3555360" cy="638280"/>
          </a:xfrm>
          <a:prstGeom prst="wedgeRoundRectCallout">
            <a:avLst>
              <a:gd name="adj1" fmla="val -69679"/>
              <a:gd name="adj2" fmla="val 302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HTTP response status 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5484960" y="2987280"/>
            <a:ext cx="3351960" cy="649440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HTTP response headers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8" name="CustomShape 6"/>
          <p:cNvSpPr/>
          <p:nvPr/>
        </p:nvSpPr>
        <p:spPr>
          <a:xfrm>
            <a:off x="7618320" y="4433400"/>
            <a:ext cx="3578040" cy="624960"/>
          </a:xfrm>
          <a:prstGeom prst="wedgeRoundRectCallout">
            <a:avLst>
              <a:gd name="adj1" fmla="val -72164"/>
              <a:gd name="adj2" fmla="val 24485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HTTP response body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9" name="CustomShape 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189B602-AA59-493D-B818-0E958773C44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0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HTTP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GET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 requesting a moved URL: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The following HTTP response (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301</a:t>
            </a:r>
            <a:r>
              <a:rPr b="0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Moved Permanently) tells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the browser to request another URL: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Browser Redirection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985680" y="1981080"/>
            <a:ext cx="10213200" cy="124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GET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/ HTTP/1.1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Host: http://softuni.org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User-Agent: Gecko/20100115 Firefox/3.6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985680" y="5114880"/>
            <a:ext cx="10213200" cy="957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HTTP/1.1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301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 Moved Permanently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Location: http://softuni.bg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CB4D104-189E-4168-9998-FD17F5C02A95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93" dur="indefinite" restart="never" nodeType="tmRoot">
          <p:childTnLst>
            <p:seq>
              <p:cTn id="394" dur="indefinite" nodeType="mainSeq">
                <p:childTnLst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9" dur="500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4" dur="500"/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The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Content-Type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 response header the server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specifies how the output should be processed</a:t>
            </a:r>
            <a:endParaRPr b="0" lang="en-US" sz="28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Examples: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Content-Type and Disposition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652680" y="3453480"/>
            <a:ext cx="10773360" cy="437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Content-Type: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text/html; charset=utf-8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654480" y="4248360"/>
            <a:ext cx="10773360" cy="668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Content-Type: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application/pdf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Content-Disposition: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attachment; filename="Report-April-2016.pdf"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9" name="CustomShape 5"/>
          <p:cNvSpPr/>
          <p:nvPr/>
        </p:nvSpPr>
        <p:spPr>
          <a:xfrm>
            <a:off x="6890040" y="1905840"/>
            <a:ext cx="4889880" cy="1028880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UTF-8 encoded HTML page. Will be shown in the browser.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988920" y="5531040"/>
            <a:ext cx="5562000" cy="1065960"/>
          </a:xfrm>
          <a:prstGeom prst="wedgeRoundRectCallout">
            <a:avLst>
              <a:gd name="adj1" fmla="val 97353"/>
              <a:gd name="adj2" fmla="val -8559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This will download a PDF file named </a:t>
            </a:r>
            <a:br/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Report-April-2016.pdf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69C9DBA-DF22-427E-BA15-FAAA09789179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10" dur="indefinite" restart="never" nodeType="tmRoot">
          <p:childTnLst>
            <p:seq>
              <p:cTn id="411" dur="indefinite" nodeType="mainSeq">
                <p:childTnLst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6" dur="500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8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MIME and Media Types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Multi-Purpose Internet Mail Extensions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14" name="Picture 4" descr=""/>
          <p:cNvPicPr/>
          <p:nvPr/>
        </p:nvPicPr>
        <p:blipFill>
          <a:blip r:embed="rId1"/>
          <a:stretch/>
        </p:blipFill>
        <p:spPr>
          <a:xfrm>
            <a:off x="4722840" y="1600200"/>
            <a:ext cx="2742480" cy="208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31" dur="indefinite" restart="never" nodeType="tmRoot">
          <p:childTnLst>
            <p:seq>
              <p:cTn id="4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0" y="1066680"/>
            <a:ext cx="12188160" cy="579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1" lang="en-US" sz="26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1"/>
              </a:rPr>
              <a:t>M</a:t>
            </a:r>
            <a:r>
              <a:rPr b="1" lang="en-US" sz="26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2"/>
              </a:rPr>
              <a:t>IME</a:t>
            </a:r>
            <a:r>
              <a:rPr b="1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==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M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ulti-Purpose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I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nternet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M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ail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E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xtensions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Internet standard for encoding resources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Originally developed for email attachments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Used in many Internet protocols like HTTP and SMTP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MIME defines several concepts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Content-Type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e.g.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text/html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image/gif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application/pdf</a:t>
            </a:r>
            <a:endParaRPr b="0" lang="en-US" sz="2600" spc="-1" strike="noStrike">
              <a:latin typeface="Arial"/>
            </a:endParaRPr>
          </a:p>
          <a:p>
            <a:pPr lvl="2" marL="152316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Content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charset</a:t>
            </a: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, e.g.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utf-8</a:t>
            </a: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ascii</a:t>
            </a: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windows-1251</a:t>
            </a:r>
            <a:endParaRPr b="0" lang="en-US" sz="24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Content-Disposition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e.g.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attachment;</a:t>
            </a:r>
            <a:r>
              <a:rPr b="0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  <a:ea typeface="DejaVu Sans"/>
              </a:rPr>
              <a:t>filename=logo.jpg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Multipart messages (multiple resources in a single document)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What is MIME?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06F9874-53BD-4C27-BB07-B8FA155995CF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33" dur="indefinite" restart="never" nodeType="tmRoot">
          <p:childTnLst>
            <p:seq>
              <p:cTn id="434" dur="indefinite" nodeType="mainSeq">
                <p:childTnLst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9" dur="500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4" dur="500"/>
                                        <p:tgtEl>
                                          <p:spTgt spid="4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9" dur="500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4" dur="500"/>
                                        <p:tgtEl>
                                          <p:spTgt spid="4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9" dur="500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Table 1"/>
          <p:cNvGraphicFramePr/>
          <p:nvPr/>
        </p:nvGraphicFramePr>
        <p:xfrm>
          <a:off x="1562040" y="1447920"/>
          <a:ext cx="8798760" cy="4542120"/>
        </p:xfrm>
        <a:graphic>
          <a:graphicData uri="http://schemas.openxmlformats.org/drawingml/2006/table">
            <a:tbl>
              <a:tblPr/>
              <a:tblGrid>
                <a:gridCol w="4399560"/>
                <a:gridCol w="4399560"/>
              </a:tblGrid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MIME Type / Subtype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f7c86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Description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f7c86d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application/json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JSON data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image/png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PNG image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image/gif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GIF image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text/html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HTML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text/plain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text/xml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XML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video/mp4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MP4 video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application/pdf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PDF document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</a:tbl>
          </a:graphicData>
        </a:graphic>
      </p:graphicFrame>
      <p:sp>
        <p:nvSpPr>
          <p:cNvPr id="419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Common MIME Media Types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4B70491-E3A9-4F66-AFAB-D411286BEB2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60" dur="indefinite" restart="never" nodeType="tmRoot">
          <p:childTnLst>
            <p:seq>
              <p:cTn id="4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Tools for Developers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23" name="Picture 2" descr=""/>
          <p:cNvPicPr/>
          <p:nvPr/>
        </p:nvPicPr>
        <p:blipFill>
          <a:blip r:embed="rId1"/>
          <a:stretch/>
        </p:blipFill>
        <p:spPr>
          <a:xfrm>
            <a:off x="4692600" y="1219320"/>
            <a:ext cx="2844000" cy="28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62" dur="indefinite" restart="never" nodeType="tmRoot">
          <p:childTnLst>
            <p:seq>
              <p:cTn id="4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Tools for Developers - Browser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25" name="Picture 6" descr=""/>
          <p:cNvPicPr/>
          <p:nvPr/>
        </p:nvPicPr>
        <p:blipFill>
          <a:blip r:embed="rId1"/>
          <a:stretch/>
        </p:blipFill>
        <p:spPr>
          <a:xfrm>
            <a:off x="531720" y="1292760"/>
            <a:ext cx="5409360" cy="4660560"/>
          </a:xfrm>
          <a:prstGeom prst="rect">
            <a:avLst/>
          </a:prstGeom>
          <a:ln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531720" y="6030000"/>
            <a:ext cx="5409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2"/>
              </a:rPr>
              <a:t>Chrome Developer Tools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6170760" y="6030000"/>
            <a:ext cx="5512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3"/>
              </a:rPr>
              <a:t>Firebug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8" name="Picture 2" descr=""/>
          <p:cNvPicPr/>
          <p:nvPr/>
        </p:nvPicPr>
        <p:blipFill>
          <a:blip r:embed="rId4"/>
          <a:stretch/>
        </p:blipFill>
        <p:spPr>
          <a:xfrm>
            <a:off x="6309720" y="1292760"/>
            <a:ext cx="5398560" cy="4677840"/>
          </a:xfrm>
          <a:prstGeom prst="rect">
            <a:avLst/>
          </a:prstGeom>
          <a:ln>
            <a:noFill/>
          </a:ln>
        </p:spPr>
      </p:pic>
      <p:sp>
        <p:nvSpPr>
          <p:cNvPr id="429" name="CustomShape 4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D20FAEF-0123-4DFD-BA9F-87F1B2847EB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64" dur="indefinite" restart="never" nodeType="tmRoot">
          <p:childTnLst>
            <p:seq>
              <p:cTn id="465" dur="indefinite" nodeType="mainSeq">
                <p:childTnLst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2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Tools for Developers - Browser (2)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531720" y="5420520"/>
            <a:ext cx="5409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1"/>
              </a:rPr>
              <a:t>Postman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 - Chrome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6226920" y="5420520"/>
            <a:ext cx="5512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2"/>
              </a:rPr>
              <a:t>RESTClient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 - Firefox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33" name="Picture 2" descr=""/>
          <p:cNvPicPr/>
          <p:nvPr/>
        </p:nvPicPr>
        <p:blipFill>
          <a:blip r:embed="rId3"/>
          <a:stretch/>
        </p:blipFill>
        <p:spPr>
          <a:xfrm>
            <a:off x="2208240" y="2438280"/>
            <a:ext cx="2361600" cy="2361600"/>
          </a:xfrm>
          <a:prstGeom prst="rect">
            <a:avLst/>
          </a:prstGeom>
          <a:ln>
            <a:noFill/>
          </a:ln>
        </p:spPr>
      </p:pic>
      <p:pic>
        <p:nvPicPr>
          <p:cNvPr id="434" name="Picture 4" descr=""/>
          <p:cNvPicPr/>
          <p:nvPr/>
        </p:nvPicPr>
        <p:blipFill>
          <a:blip r:embed="rId4"/>
          <a:stretch/>
        </p:blipFill>
        <p:spPr>
          <a:xfrm>
            <a:off x="7846920" y="2438280"/>
            <a:ext cx="2271960" cy="2271960"/>
          </a:xfrm>
          <a:prstGeom prst="rect">
            <a:avLst/>
          </a:prstGeom>
          <a:ln>
            <a:noFill/>
          </a:ln>
        </p:spPr>
      </p:pic>
      <p:sp>
        <p:nvSpPr>
          <p:cNvPr id="435" name="CustomShape 4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EF2D1FC-CB79-4447-A30D-B416F904CF1F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73" dur="indefinite" restart="never" nodeType="tmRoot">
          <p:childTnLst>
            <p:seq>
              <p:cTn id="474" dur="indefinite" nodeType="mainSeq">
                <p:childTnLst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Tools for Developers - Desktop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37" name="Picture 11" descr=""/>
          <p:cNvPicPr/>
          <p:nvPr/>
        </p:nvPicPr>
        <p:blipFill>
          <a:blip r:embed="rId1"/>
          <a:stretch/>
        </p:blipFill>
        <p:spPr>
          <a:xfrm>
            <a:off x="3337920" y="1207080"/>
            <a:ext cx="5512320" cy="4660560"/>
          </a:xfrm>
          <a:prstGeom prst="rect">
            <a:avLst/>
          </a:prstGeom>
          <a:ln>
            <a:noFill/>
          </a:ln>
        </p:spPr>
      </p:pic>
      <p:sp>
        <p:nvSpPr>
          <p:cNvPr id="438" name="CustomShape 2"/>
          <p:cNvSpPr/>
          <p:nvPr/>
        </p:nvSpPr>
        <p:spPr>
          <a:xfrm>
            <a:off x="0" y="5943600"/>
            <a:ext cx="12188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ea typeface="DejaVu Sans"/>
                <a:hlinkClick r:id="rId2"/>
              </a:rPr>
              <a:t>Fiddler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0EE4587-7F72-4578-B84C-B5038396A05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2" dur="indefinite" restart="never" nodeType="tmRoot">
          <p:childTnLst>
            <p:seq>
              <p:cTn id="4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90440" y="1196280"/>
            <a:ext cx="11814120" cy="52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 u="sng">
                <a:solidFill>
                  <a:srgbClr val="ffa000"/>
                </a:solidFill>
                <a:uFillTx/>
                <a:latin typeface="Calibri"/>
              </a:rPr>
              <a:t>sli.do</a:t>
            </a:r>
            <a:endParaRPr b="0" lang="en-US" sz="8800" spc="-1" strike="noStrike">
              <a:latin typeface="Arial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11500" spc="-1" strike="noStrike">
                <a:solidFill>
                  <a:srgbClr val="234465"/>
                </a:solidFill>
                <a:latin typeface="Calibri"/>
              </a:rPr>
              <a:t>#Java-Web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190440" y="8316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D74678A-BC23-4409-B842-C16A160E66C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41" name="Picture 4" descr=""/>
          <p:cNvPicPr/>
          <p:nvPr/>
        </p:nvPicPr>
        <p:blipFill>
          <a:blip r:embed="rId1"/>
          <a:stretch/>
        </p:blipFill>
        <p:spPr>
          <a:xfrm>
            <a:off x="6631560" y="2286360"/>
            <a:ext cx="1102680" cy="905760"/>
          </a:xfrm>
          <a:prstGeom prst="rect">
            <a:avLst/>
          </a:prstGeom>
          <a:ln>
            <a:noFill/>
          </a:ln>
        </p:spPr>
      </p:pic>
      <p:pic>
        <p:nvPicPr>
          <p:cNvPr id="442" name="Picture 6" descr=""/>
          <p:cNvPicPr/>
          <p:nvPr/>
        </p:nvPicPr>
        <p:blipFill>
          <a:blip r:embed="rId2"/>
          <a:stretch/>
        </p:blipFill>
        <p:spPr>
          <a:xfrm>
            <a:off x="6285240" y="2378160"/>
            <a:ext cx="1020960" cy="611280"/>
          </a:xfrm>
          <a:prstGeom prst="rect">
            <a:avLst/>
          </a:prstGeom>
          <a:ln>
            <a:noFill/>
          </a:ln>
        </p:spPr>
      </p:pic>
      <p:pic>
        <p:nvPicPr>
          <p:cNvPr id="443" name="Picture 7" descr=""/>
          <p:cNvPicPr/>
          <p:nvPr/>
        </p:nvPicPr>
        <p:blipFill>
          <a:blip r:embed="rId3"/>
          <a:stretch/>
        </p:blipFill>
        <p:spPr>
          <a:xfrm>
            <a:off x="4570560" y="2209680"/>
            <a:ext cx="982440" cy="982440"/>
          </a:xfrm>
          <a:prstGeom prst="rect">
            <a:avLst/>
          </a:prstGeom>
          <a:ln>
            <a:noFill/>
          </a:ln>
        </p:spPr>
      </p:pic>
      <p:pic>
        <p:nvPicPr>
          <p:cNvPr id="444" name="Picture 8" descr=""/>
          <p:cNvPicPr/>
          <p:nvPr/>
        </p:nvPicPr>
        <p:blipFill>
          <a:blip r:embed="rId4"/>
          <a:stretch/>
        </p:blipFill>
        <p:spPr>
          <a:xfrm>
            <a:off x="5476680" y="1734480"/>
            <a:ext cx="894240" cy="107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4" dur="indefinite" restart="never" nodeType="tmRoot">
          <p:childTnLst>
            <p:seq>
              <p:cTn id="4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Computer system that processes requests via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HTTP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, the basic </a:t>
            </a:r>
            <a:br/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network protocol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What is a Web Server?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1859760" y="2729880"/>
            <a:ext cx="19044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Web Client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48" name="Picture 8" descr=""/>
          <p:cNvPicPr/>
          <p:nvPr/>
        </p:nvPicPr>
        <p:blipFill>
          <a:blip r:embed="rId1"/>
          <a:stretch/>
        </p:blipFill>
        <p:spPr>
          <a:xfrm>
            <a:off x="1344960" y="3318480"/>
            <a:ext cx="2733120" cy="2245320"/>
          </a:xfrm>
          <a:prstGeom prst="rect">
            <a:avLst/>
          </a:prstGeom>
          <a:ln>
            <a:noFill/>
          </a:ln>
        </p:spPr>
      </p:pic>
      <p:pic>
        <p:nvPicPr>
          <p:cNvPr id="449" name="Picture 9" descr=""/>
          <p:cNvPicPr/>
          <p:nvPr/>
        </p:nvPicPr>
        <p:blipFill>
          <a:blip r:embed="rId2"/>
          <a:stretch/>
        </p:blipFill>
        <p:spPr>
          <a:xfrm>
            <a:off x="9302760" y="3275640"/>
            <a:ext cx="1637640" cy="1962360"/>
          </a:xfrm>
          <a:prstGeom prst="rect">
            <a:avLst/>
          </a:prstGeom>
          <a:ln>
            <a:noFill/>
          </a:ln>
        </p:spPr>
      </p:pic>
      <p:sp>
        <p:nvSpPr>
          <p:cNvPr id="450" name="Line 4"/>
          <p:cNvSpPr/>
          <p:nvPr/>
        </p:nvSpPr>
        <p:spPr>
          <a:xfrm>
            <a:off x="4818960" y="4321440"/>
            <a:ext cx="3866040" cy="21960"/>
          </a:xfrm>
          <a:prstGeom prst="line">
            <a:avLst/>
          </a:prstGeom>
          <a:ln w="633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5"/>
          <p:cNvSpPr/>
          <p:nvPr/>
        </p:nvSpPr>
        <p:spPr>
          <a:xfrm>
            <a:off x="5484960" y="3798360"/>
            <a:ext cx="25340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Communication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52" name="CustomShape 6"/>
          <p:cNvSpPr/>
          <p:nvPr/>
        </p:nvSpPr>
        <p:spPr>
          <a:xfrm>
            <a:off x="9036000" y="2729880"/>
            <a:ext cx="19044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Web Server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53" name="Picture 13" descr=""/>
          <p:cNvPicPr/>
          <p:nvPr/>
        </p:nvPicPr>
        <p:blipFill>
          <a:blip r:embed="rId3"/>
          <a:stretch/>
        </p:blipFill>
        <p:spPr>
          <a:xfrm>
            <a:off x="1446120" y="3436560"/>
            <a:ext cx="2530440" cy="1515600"/>
          </a:xfrm>
          <a:prstGeom prst="rect">
            <a:avLst/>
          </a:prstGeom>
          <a:ln>
            <a:noFill/>
          </a:ln>
        </p:spPr>
      </p:pic>
      <p:pic>
        <p:nvPicPr>
          <p:cNvPr id="454" name="Picture 14" descr=""/>
          <p:cNvPicPr/>
          <p:nvPr/>
        </p:nvPicPr>
        <p:blipFill>
          <a:blip r:embed="rId4"/>
          <a:stretch/>
        </p:blipFill>
        <p:spPr>
          <a:xfrm>
            <a:off x="3089880" y="5650200"/>
            <a:ext cx="709200" cy="709200"/>
          </a:xfrm>
          <a:prstGeom prst="rect">
            <a:avLst/>
          </a:prstGeom>
          <a:ln>
            <a:noFill/>
          </a:ln>
        </p:spPr>
      </p:pic>
      <p:pic>
        <p:nvPicPr>
          <p:cNvPr id="455" name="Picture 15" descr=""/>
          <p:cNvPicPr/>
          <p:nvPr/>
        </p:nvPicPr>
        <p:blipFill>
          <a:blip r:embed="rId5"/>
          <a:stretch/>
        </p:blipFill>
        <p:spPr>
          <a:xfrm>
            <a:off x="1459800" y="566100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56" name="Picture 16" descr=""/>
          <p:cNvPicPr/>
          <p:nvPr/>
        </p:nvPicPr>
        <p:blipFill>
          <a:blip r:embed="rId6"/>
          <a:stretch/>
        </p:blipFill>
        <p:spPr>
          <a:xfrm>
            <a:off x="2257560" y="5608800"/>
            <a:ext cx="770400" cy="770400"/>
          </a:xfrm>
          <a:prstGeom prst="rect">
            <a:avLst/>
          </a:prstGeom>
          <a:ln>
            <a:noFill/>
          </a:ln>
        </p:spPr>
      </p:pic>
      <p:sp>
        <p:nvSpPr>
          <p:cNvPr id="457" name="CustomShape 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3EE567F-DBA0-4F0F-ABD6-495F64B1BBB9}" type="slidenum">
              <a:rPr b="0" lang="en-US" sz="7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6" dur="indefinite" restart="never" nodeType="tmRoot">
          <p:childTnLst>
            <p:seq>
              <p:cTn id="487" dur="indefinite" nodeType="mainSeq">
                <p:childTnLst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Web Server Work 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10283760" y="4995000"/>
            <a:ext cx="190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URL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524520" y="1357920"/>
            <a:ext cx="1904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Web Client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 flipH="1">
            <a:off x="2761200" y="3220920"/>
            <a:ext cx="386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5"/>
          <p:cNvSpPr/>
          <p:nvPr/>
        </p:nvSpPr>
        <p:spPr>
          <a:xfrm>
            <a:off x="3960720" y="1566360"/>
            <a:ext cx="1483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Request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3" name="CustomShape 6"/>
          <p:cNvSpPr/>
          <p:nvPr/>
        </p:nvSpPr>
        <p:spPr>
          <a:xfrm>
            <a:off x="3960720" y="3210480"/>
            <a:ext cx="16369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Response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4" name="Picture 11" descr=""/>
          <p:cNvPicPr/>
          <p:nvPr/>
        </p:nvPicPr>
        <p:blipFill>
          <a:blip r:embed="rId1"/>
          <a:stretch/>
        </p:blipFill>
        <p:spPr>
          <a:xfrm>
            <a:off x="408960" y="1998000"/>
            <a:ext cx="2019960" cy="1659240"/>
          </a:xfrm>
          <a:prstGeom prst="rect">
            <a:avLst/>
          </a:prstGeom>
          <a:ln>
            <a:noFill/>
          </a:ln>
        </p:spPr>
      </p:pic>
      <p:pic>
        <p:nvPicPr>
          <p:cNvPr id="465" name="Picture 12" descr=""/>
          <p:cNvPicPr/>
          <p:nvPr/>
        </p:nvPicPr>
        <p:blipFill>
          <a:blip r:embed="rId2"/>
          <a:stretch/>
        </p:blipFill>
        <p:spPr>
          <a:xfrm>
            <a:off x="6976080" y="1686600"/>
            <a:ext cx="1637640" cy="1962360"/>
          </a:xfrm>
          <a:prstGeom prst="rect">
            <a:avLst/>
          </a:prstGeom>
          <a:ln>
            <a:noFill/>
          </a:ln>
        </p:spPr>
      </p:pic>
      <p:sp>
        <p:nvSpPr>
          <p:cNvPr id="466" name="CustomShape 7"/>
          <p:cNvSpPr/>
          <p:nvPr/>
        </p:nvSpPr>
        <p:spPr>
          <a:xfrm>
            <a:off x="2729880" y="2124360"/>
            <a:ext cx="397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Line 8"/>
          <p:cNvSpPr/>
          <p:nvPr/>
        </p:nvSpPr>
        <p:spPr>
          <a:xfrm>
            <a:off x="2761560" y="2668320"/>
            <a:ext cx="3866040" cy="21960"/>
          </a:xfrm>
          <a:prstGeom prst="line">
            <a:avLst/>
          </a:prstGeom>
          <a:ln w="633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9"/>
          <p:cNvSpPr/>
          <p:nvPr/>
        </p:nvSpPr>
        <p:spPr>
          <a:xfrm>
            <a:off x="3960720" y="2167200"/>
            <a:ext cx="1483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Protocol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9" name="CustomShape 10"/>
          <p:cNvSpPr/>
          <p:nvPr/>
        </p:nvSpPr>
        <p:spPr>
          <a:xfrm>
            <a:off x="6842880" y="1162080"/>
            <a:ext cx="190440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Web Server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0" name="CustomShape 11"/>
          <p:cNvSpPr/>
          <p:nvPr/>
        </p:nvSpPr>
        <p:spPr>
          <a:xfrm>
            <a:off x="9523440" y="1162080"/>
            <a:ext cx="24235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Web Resources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1" name="Picture 18" descr=""/>
          <p:cNvPicPr/>
          <p:nvPr/>
        </p:nvPicPr>
        <p:blipFill>
          <a:blip r:embed="rId3"/>
          <a:stretch/>
        </p:blipFill>
        <p:spPr>
          <a:xfrm>
            <a:off x="9792000" y="1790280"/>
            <a:ext cx="1799640" cy="1799640"/>
          </a:xfrm>
          <a:prstGeom prst="rect">
            <a:avLst/>
          </a:prstGeom>
          <a:ln>
            <a:noFill/>
          </a:ln>
        </p:spPr>
      </p:pic>
      <p:sp>
        <p:nvSpPr>
          <p:cNvPr id="472" name="CustomShape 12"/>
          <p:cNvSpPr/>
          <p:nvPr/>
        </p:nvSpPr>
        <p:spPr>
          <a:xfrm>
            <a:off x="275400" y="4880880"/>
            <a:ext cx="206424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Protocols: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2d050"/>
                </a:solidFill>
                <a:latin typeface="Calibri"/>
                <a:ea typeface="DejaVu Sans"/>
              </a:rPr>
              <a:t>HTTP</a:t>
            </a:r>
            <a:br/>
            <a:r>
              <a:rPr b="0" lang="en-US" sz="2400" spc="-1" strike="noStrike">
                <a:solidFill>
                  <a:srgbClr val="92d050"/>
                </a:solidFill>
                <a:latin typeface="Calibri"/>
                <a:ea typeface="DejaVu Sans"/>
              </a:rPr>
              <a:t>FTP</a:t>
            </a:r>
            <a:br/>
            <a:r>
              <a:rPr b="0" lang="en-US" sz="2400" spc="-1" strike="noStrike">
                <a:solidFill>
                  <a:srgbClr val="92d050"/>
                </a:solidFill>
                <a:latin typeface="Calibri"/>
                <a:ea typeface="DejaVu Sans"/>
              </a:rPr>
              <a:t>WebSocket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13"/>
          <p:cNvSpPr/>
          <p:nvPr/>
        </p:nvSpPr>
        <p:spPr>
          <a:xfrm>
            <a:off x="9327600" y="3582000"/>
            <a:ext cx="27284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  <a:ea typeface="DejaVu Sans"/>
              </a:rPr>
              <a:t>HTML, PDF, JPG…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4" name="CustomShape 14"/>
          <p:cNvSpPr/>
          <p:nvPr/>
        </p:nvSpPr>
        <p:spPr>
          <a:xfrm>
            <a:off x="10637280" y="4224240"/>
            <a:ext cx="6120" cy="61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 flipH="1">
            <a:off x="8734320" y="3220920"/>
            <a:ext cx="81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4882320" y="5829840"/>
            <a:ext cx="7065000" cy="491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1a334c"/>
                </a:solidFill>
                <a:latin typeface="Consolas"/>
                <a:ea typeface="DejaVu Sans"/>
              </a:rPr>
              <a:t>http://localhost:8000/softuni.jpg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7" name="CustomShape 17"/>
          <p:cNvSpPr/>
          <p:nvPr/>
        </p:nvSpPr>
        <p:spPr>
          <a:xfrm>
            <a:off x="3924720" y="4966920"/>
            <a:ext cx="1614240" cy="550440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Protocol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18"/>
          <p:cNvSpPr/>
          <p:nvPr/>
        </p:nvSpPr>
        <p:spPr>
          <a:xfrm>
            <a:off x="5850000" y="4955040"/>
            <a:ext cx="1125360" cy="550440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Host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9" name="CustomShape 19"/>
          <p:cNvSpPr/>
          <p:nvPr/>
        </p:nvSpPr>
        <p:spPr>
          <a:xfrm>
            <a:off x="7291800" y="4934880"/>
            <a:ext cx="919440" cy="550440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Port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0" name="CustomShape 20"/>
          <p:cNvSpPr/>
          <p:nvPr/>
        </p:nvSpPr>
        <p:spPr>
          <a:xfrm>
            <a:off x="8495280" y="4926960"/>
            <a:ext cx="1614240" cy="550440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Resource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1" name="Picture 28" descr=""/>
          <p:cNvPicPr/>
          <p:nvPr/>
        </p:nvPicPr>
        <p:blipFill>
          <a:blip r:embed="rId4"/>
          <a:stretch/>
        </p:blipFill>
        <p:spPr>
          <a:xfrm>
            <a:off x="1819080" y="3738960"/>
            <a:ext cx="709200" cy="709200"/>
          </a:xfrm>
          <a:prstGeom prst="rect">
            <a:avLst/>
          </a:prstGeom>
          <a:ln>
            <a:noFill/>
          </a:ln>
        </p:spPr>
      </p:pic>
      <p:pic>
        <p:nvPicPr>
          <p:cNvPr id="482" name="Picture 29" descr=""/>
          <p:cNvPicPr/>
          <p:nvPr/>
        </p:nvPicPr>
        <p:blipFill>
          <a:blip r:embed="rId5"/>
          <a:stretch/>
        </p:blipFill>
        <p:spPr>
          <a:xfrm>
            <a:off x="188640" y="374976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83" name="Picture 30" descr=""/>
          <p:cNvPicPr/>
          <p:nvPr/>
        </p:nvPicPr>
        <p:blipFill>
          <a:blip r:embed="rId6"/>
          <a:stretch/>
        </p:blipFill>
        <p:spPr>
          <a:xfrm>
            <a:off x="986400" y="3697920"/>
            <a:ext cx="770400" cy="770400"/>
          </a:xfrm>
          <a:prstGeom prst="rect">
            <a:avLst/>
          </a:prstGeom>
          <a:ln>
            <a:noFill/>
          </a:ln>
        </p:spPr>
      </p:pic>
      <p:sp>
        <p:nvSpPr>
          <p:cNvPr id="484" name="CustomShape 21"/>
          <p:cNvSpPr/>
          <p:nvPr/>
        </p:nvSpPr>
        <p:spPr>
          <a:xfrm>
            <a:off x="8735040" y="2127600"/>
            <a:ext cx="81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5" name="Picture 32" descr=""/>
          <p:cNvPicPr/>
          <p:nvPr/>
        </p:nvPicPr>
        <p:blipFill>
          <a:blip r:embed="rId7"/>
          <a:stretch/>
        </p:blipFill>
        <p:spPr>
          <a:xfrm>
            <a:off x="496800" y="2089800"/>
            <a:ext cx="1870200" cy="1119960"/>
          </a:xfrm>
          <a:prstGeom prst="rect">
            <a:avLst/>
          </a:prstGeom>
          <a:ln>
            <a:noFill/>
          </a:ln>
        </p:spPr>
      </p:pic>
      <p:sp>
        <p:nvSpPr>
          <p:cNvPr id="486" name="CustomShape 22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8748E49-B9C8-4E3A-991E-F4CE2F2DEA34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14" dur="indefinite" restart="never" nodeType="tmRoot">
          <p:childTnLst>
            <p:seq>
              <p:cTn id="515" dur="indefinite" nodeType="mainSeq">
                <p:childTnLst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Web Server Work Model (2)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524520" y="1357920"/>
            <a:ext cx="19044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Web Client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 flipH="1">
            <a:off x="2761200" y="3220920"/>
            <a:ext cx="386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4"/>
          <p:cNvSpPr/>
          <p:nvPr/>
        </p:nvSpPr>
        <p:spPr>
          <a:xfrm>
            <a:off x="3960720" y="1566360"/>
            <a:ext cx="148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Request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3960720" y="3210480"/>
            <a:ext cx="1636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Response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2" name="Picture 10" descr=""/>
          <p:cNvPicPr/>
          <p:nvPr/>
        </p:nvPicPr>
        <p:blipFill>
          <a:blip r:embed="rId1"/>
          <a:stretch/>
        </p:blipFill>
        <p:spPr>
          <a:xfrm>
            <a:off x="408960" y="1998000"/>
            <a:ext cx="2019960" cy="1659240"/>
          </a:xfrm>
          <a:prstGeom prst="rect">
            <a:avLst/>
          </a:prstGeom>
          <a:ln>
            <a:noFill/>
          </a:ln>
        </p:spPr>
      </p:pic>
      <p:pic>
        <p:nvPicPr>
          <p:cNvPr id="493" name="Picture 11" descr=""/>
          <p:cNvPicPr/>
          <p:nvPr/>
        </p:nvPicPr>
        <p:blipFill>
          <a:blip r:embed="rId2"/>
          <a:stretch/>
        </p:blipFill>
        <p:spPr>
          <a:xfrm>
            <a:off x="6976080" y="1686600"/>
            <a:ext cx="1637640" cy="1962360"/>
          </a:xfrm>
          <a:prstGeom prst="rect">
            <a:avLst/>
          </a:prstGeom>
          <a:ln>
            <a:noFill/>
          </a:ln>
        </p:spPr>
      </p:pic>
      <p:sp>
        <p:nvSpPr>
          <p:cNvPr id="494" name="CustomShape 6"/>
          <p:cNvSpPr/>
          <p:nvPr/>
        </p:nvSpPr>
        <p:spPr>
          <a:xfrm>
            <a:off x="2729880" y="2124360"/>
            <a:ext cx="397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Line 7"/>
          <p:cNvSpPr/>
          <p:nvPr/>
        </p:nvSpPr>
        <p:spPr>
          <a:xfrm>
            <a:off x="2761560" y="2668320"/>
            <a:ext cx="3866040" cy="21960"/>
          </a:xfrm>
          <a:prstGeom prst="line">
            <a:avLst/>
          </a:prstGeom>
          <a:ln w="633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8"/>
          <p:cNvSpPr/>
          <p:nvPr/>
        </p:nvSpPr>
        <p:spPr>
          <a:xfrm>
            <a:off x="3960720" y="2167200"/>
            <a:ext cx="148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Protocol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7" name="CustomShape 9"/>
          <p:cNvSpPr/>
          <p:nvPr/>
        </p:nvSpPr>
        <p:spPr>
          <a:xfrm>
            <a:off x="6842880" y="1162080"/>
            <a:ext cx="19044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Web Server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8" name="CustomShape 10"/>
          <p:cNvSpPr/>
          <p:nvPr/>
        </p:nvSpPr>
        <p:spPr>
          <a:xfrm>
            <a:off x="5837040" y="4454640"/>
            <a:ext cx="24235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Web Resources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9" name="Picture 17" descr=""/>
          <p:cNvPicPr/>
          <p:nvPr/>
        </p:nvPicPr>
        <p:blipFill>
          <a:blip r:embed="rId3"/>
          <a:stretch/>
        </p:blipFill>
        <p:spPr>
          <a:xfrm>
            <a:off x="6242400" y="4943520"/>
            <a:ext cx="1200600" cy="1200600"/>
          </a:xfrm>
          <a:prstGeom prst="rect">
            <a:avLst/>
          </a:prstGeom>
          <a:ln>
            <a:noFill/>
          </a:ln>
        </p:spPr>
      </p:pic>
      <p:sp>
        <p:nvSpPr>
          <p:cNvPr id="500" name="CustomShape 11"/>
          <p:cNvSpPr/>
          <p:nvPr/>
        </p:nvSpPr>
        <p:spPr>
          <a:xfrm>
            <a:off x="5771520" y="6100200"/>
            <a:ext cx="27284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HTML, PDF, JPG…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01" name="Picture 19" descr=""/>
          <p:cNvPicPr/>
          <p:nvPr/>
        </p:nvPicPr>
        <p:blipFill>
          <a:blip r:embed="rId4"/>
          <a:stretch/>
        </p:blipFill>
        <p:spPr>
          <a:xfrm>
            <a:off x="1819080" y="3738960"/>
            <a:ext cx="709200" cy="709200"/>
          </a:xfrm>
          <a:prstGeom prst="rect">
            <a:avLst/>
          </a:prstGeom>
          <a:ln>
            <a:noFill/>
          </a:ln>
        </p:spPr>
      </p:pic>
      <p:pic>
        <p:nvPicPr>
          <p:cNvPr id="502" name="Picture 20" descr=""/>
          <p:cNvPicPr/>
          <p:nvPr/>
        </p:nvPicPr>
        <p:blipFill>
          <a:blip r:embed="rId5"/>
          <a:stretch/>
        </p:blipFill>
        <p:spPr>
          <a:xfrm>
            <a:off x="188640" y="374976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503" name="Picture 21" descr=""/>
          <p:cNvPicPr/>
          <p:nvPr/>
        </p:nvPicPr>
        <p:blipFill>
          <a:blip r:embed="rId6"/>
          <a:stretch/>
        </p:blipFill>
        <p:spPr>
          <a:xfrm>
            <a:off x="986400" y="3697920"/>
            <a:ext cx="770400" cy="770400"/>
          </a:xfrm>
          <a:prstGeom prst="rect">
            <a:avLst/>
          </a:prstGeom>
          <a:ln>
            <a:noFill/>
          </a:ln>
        </p:spPr>
      </p:pic>
      <p:pic>
        <p:nvPicPr>
          <p:cNvPr id="504" name="Picture 22" descr=""/>
          <p:cNvPicPr/>
          <p:nvPr/>
        </p:nvPicPr>
        <p:blipFill>
          <a:blip r:embed="rId7"/>
          <a:stretch/>
        </p:blipFill>
        <p:spPr>
          <a:xfrm>
            <a:off x="496800" y="2089800"/>
            <a:ext cx="1870200" cy="1119960"/>
          </a:xfrm>
          <a:prstGeom prst="rect">
            <a:avLst/>
          </a:prstGeom>
          <a:ln>
            <a:noFill/>
          </a:ln>
        </p:spPr>
      </p:pic>
      <p:pic>
        <p:nvPicPr>
          <p:cNvPr id="505" name="Picture 23" descr=""/>
          <p:cNvPicPr/>
          <p:nvPr/>
        </p:nvPicPr>
        <p:blipFill>
          <a:blip r:embed="rId8"/>
          <a:stretch/>
        </p:blipFill>
        <p:spPr>
          <a:xfrm>
            <a:off x="9665640" y="1536840"/>
            <a:ext cx="2262600" cy="2262600"/>
          </a:xfrm>
          <a:prstGeom prst="rect">
            <a:avLst/>
          </a:prstGeom>
          <a:ln>
            <a:noFill/>
          </a:ln>
        </p:spPr>
      </p:pic>
      <p:sp>
        <p:nvSpPr>
          <p:cNvPr id="506" name="CustomShape 12"/>
          <p:cNvSpPr/>
          <p:nvPr/>
        </p:nvSpPr>
        <p:spPr>
          <a:xfrm>
            <a:off x="9844200" y="1162080"/>
            <a:ext cx="19054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Technology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7" name="CustomShape 13"/>
          <p:cNvSpPr/>
          <p:nvPr/>
        </p:nvSpPr>
        <p:spPr>
          <a:xfrm>
            <a:off x="8811360" y="2585160"/>
            <a:ext cx="85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8" name="Picture 26" descr=""/>
          <p:cNvPicPr/>
          <p:nvPr/>
        </p:nvPicPr>
        <p:blipFill>
          <a:blip r:embed="rId9"/>
          <a:stretch/>
        </p:blipFill>
        <p:spPr>
          <a:xfrm>
            <a:off x="10190520" y="4978800"/>
            <a:ext cx="1272600" cy="1272600"/>
          </a:xfrm>
          <a:prstGeom prst="rect">
            <a:avLst/>
          </a:prstGeom>
          <a:ln>
            <a:noFill/>
          </a:ln>
        </p:spPr>
      </p:pic>
      <p:sp>
        <p:nvSpPr>
          <p:cNvPr id="509" name="CustomShape 14"/>
          <p:cNvSpPr/>
          <p:nvPr/>
        </p:nvSpPr>
        <p:spPr>
          <a:xfrm flipH="1" flipV="1">
            <a:off x="10762920" y="3401280"/>
            <a:ext cx="1548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5"/>
          <p:cNvSpPr/>
          <p:nvPr/>
        </p:nvSpPr>
        <p:spPr>
          <a:xfrm>
            <a:off x="9997200" y="4430880"/>
            <a:ext cx="16592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  <a:ea typeface="DejaVu Sans"/>
              </a:rPr>
              <a:t>Database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1" name="CustomShape 16"/>
          <p:cNvSpPr/>
          <p:nvPr/>
        </p:nvSpPr>
        <p:spPr>
          <a:xfrm flipV="1">
            <a:off x="8735400" y="3733200"/>
            <a:ext cx="63324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5F45715-D04D-4867-9723-299C193BF718}" type="slidenum">
              <a:rPr b="0" lang="en-US" sz="7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94" dur="indefinite" restart="never" nodeType="tmRoot">
          <p:childTnLst>
            <p:seq>
              <p:cTn id="595" dur="indefinite" nodeType="mainSeq">
                <p:childTnLst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Web Server Work Model (3)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14" name="Picture 6" descr=""/>
          <p:cNvPicPr/>
          <p:nvPr/>
        </p:nvPicPr>
        <p:blipFill>
          <a:blip r:embed="rId1"/>
          <a:stretch/>
        </p:blipFill>
        <p:spPr>
          <a:xfrm>
            <a:off x="1576440" y="1654560"/>
            <a:ext cx="1637640" cy="1962360"/>
          </a:xfrm>
          <a:prstGeom prst="rect">
            <a:avLst/>
          </a:prstGeom>
          <a:ln>
            <a:noFill/>
          </a:ln>
        </p:spPr>
      </p:pic>
      <p:sp>
        <p:nvSpPr>
          <p:cNvPr id="515" name="CustomShape 2"/>
          <p:cNvSpPr/>
          <p:nvPr/>
        </p:nvSpPr>
        <p:spPr>
          <a:xfrm>
            <a:off x="1442880" y="1129680"/>
            <a:ext cx="190440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Web Server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437400" y="4422240"/>
            <a:ext cx="242352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Web Resources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7" name="Picture 9" descr=""/>
          <p:cNvPicPr/>
          <p:nvPr/>
        </p:nvPicPr>
        <p:blipFill>
          <a:blip r:embed="rId2"/>
          <a:stretch/>
        </p:blipFill>
        <p:spPr>
          <a:xfrm>
            <a:off x="842400" y="4911120"/>
            <a:ext cx="1200600" cy="1200600"/>
          </a:xfrm>
          <a:prstGeom prst="rect">
            <a:avLst/>
          </a:prstGeom>
          <a:ln>
            <a:noFill/>
          </a:ln>
        </p:spPr>
      </p:pic>
      <p:sp>
        <p:nvSpPr>
          <p:cNvPr id="518" name="CustomShape 4"/>
          <p:cNvSpPr/>
          <p:nvPr/>
        </p:nvSpPr>
        <p:spPr>
          <a:xfrm>
            <a:off x="371520" y="6068160"/>
            <a:ext cx="27284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HTML, PDF, JPG…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9" name="Picture 11" descr=""/>
          <p:cNvPicPr/>
          <p:nvPr/>
        </p:nvPicPr>
        <p:blipFill>
          <a:blip r:embed="rId3"/>
          <a:stretch/>
        </p:blipFill>
        <p:spPr>
          <a:xfrm>
            <a:off x="4265640" y="1504440"/>
            <a:ext cx="2262600" cy="2262600"/>
          </a:xfrm>
          <a:prstGeom prst="rect">
            <a:avLst/>
          </a:prstGeom>
          <a:ln>
            <a:noFill/>
          </a:ln>
        </p:spPr>
      </p:pic>
      <p:sp>
        <p:nvSpPr>
          <p:cNvPr id="520" name="CustomShape 5"/>
          <p:cNvSpPr/>
          <p:nvPr/>
        </p:nvSpPr>
        <p:spPr>
          <a:xfrm>
            <a:off x="4444200" y="1129680"/>
            <a:ext cx="19054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Technology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3411720" y="2552760"/>
            <a:ext cx="85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2" name="Picture 14" descr=""/>
          <p:cNvPicPr/>
          <p:nvPr/>
        </p:nvPicPr>
        <p:blipFill>
          <a:blip r:embed="rId4"/>
          <a:stretch/>
        </p:blipFill>
        <p:spPr>
          <a:xfrm>
            <a:off x="4790520" y="4946400"/>
            <a:ext cx="1272600" cy="1272600"/>
          </a:xfrm>
          <a:prstGeom prst="rect">
            <a:avLst/>
          </a:prstGeom>
          <a:ln>
            <a:noFill/>
          </a:ln>
        </p:spPr>
      </p:pic>
      <p:sp>
        <p:nvSpPr>
          <p:cNvPr id="523" name="CustomShape 7"/>
          <p:cNvSpPr/>
          <p:nvPr/>
        </p:nvSpPr>
        <p:spPr>
          <a:xfrm flipH="1" flipV="1">
            <a:off x="5362920" y="3368880"/>
            <a:ext cx="1548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8"/>
          <p:cNvSpPr/>
          <p:nvPr/>
        </p:nvSpPr>
        <p:spPr>
          <a:xfrm>
            <a:off x="4597200" y="4398480"/>
            <a:ext cx="165924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Database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5" name="CustomShape 9"/>
          <p:cNvSpPr/>
          <p:nvPr/>
        </p:nvSpPr>
        <p:spPr>
          <a:xfrm flipV="1">
            <a:off x="3335400" y="3700800"/>
            <a:ext cx="63324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10"/>
          <p:cNvSpPr/>
          <p:nvPr/>
        </p:nvSpPr>
        <p:spPr>
          <a:xfrm>
            <a:off x="6614280" y="2895480"/>
            <a:ext cx="138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7" name="Picture 19" descr=""/>
          <p:cNvPicPr/>
          <p:nvPr/>
        </p:nvPicPr>
        <p:blipFill>
          <a:blip r:embed="rId5"/>
          <a:stretch/>
        </p:blipFill>
        <p:spPr>
          <a:xfrm>
            <a:off x="8304120" y="1717920"/>
            <a:ext cx="1886400" cy="1886400"/>
          </a:xfrm>
          <a:prstGeom prst="rect">
            <a:avLst/>
          </a:prstGeom>
          <a:ln>
            <a:noFill/>
          </a:ln>
        </p:spPr>
      </p:pic>
      <p:sp>
        <p:nvSpPr>
          <p:cNvPr id="528" name="CustomShape 11"/>
          <p:cNvSpPr/>
          <p:nvPr/>
        </p:nvSpPr>
        <p:spPr>
          <a:xfrm>
            <a:off x="8532720" y="3899160"/>
            <a:ext cx="1905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Spring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9" name="CustomShape 12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8FD1D1D-2989-4B1E-ACFA-3FF65A5E1D3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656" dur="indefinite" restart="never" nodeType="tmRoot">
          <p:childTnLst>
            <p:seq>
              <p:cTn id="657" dur="indefinite" nodeType="mainSeq">
                <p:childTnLst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53000" y="-601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Most Popular Web Servers (W3Techs)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31" name="Picture 6" descr=""/>
          <p:cNvPicPr/>
          <p:nvPr/>
        </p:nvPicPr>
        <p:blipFill>
          <a:blip r:embed="rId1"/>
          <a:stretch/>
        </p:blipFill>
        <p:spPr>
          <a:xfrm>
            <a:off x="379440" y="1371600"/>
            <a:ext cx="6304680" cy="3009240"/>
          </a:xfrm>
          <a:prstGeom prst="rect">
            <a:avLst/>
          </a:prstGeom>
          <a:ln>
            <a:noFill/>
          </a:ln>
        </p:spPr>
      </p:pic>
      <p:pic>
        <p:nvPicPr>
          <p:cNvPr id="532" name="Picture 7" descr=""/>
          <p:cNvPicPr/>
          <p:nvPr/>
        </p:nvPicPr>
        <p:blipFill>
          <a:blip r:embed="rId2"/>
          <a:stretch/>
        </p:blipFill>
        <p:spPr>
          <a:xfrm>
            <a:off x="1142640" y="5257800"/>
            <a:ext cx="4951080" cy="68508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533" name="Picture 8" descr=""/>
          <p:cNvPicPr/>
          <p:nvPr/>
        </p:nvPicPr>
        <p:blipFill>
          <a:blip r:embed="rId3"/>
          <a:stretch/>
        </p:blipFill>
        <p:spPr>
          <a:xfrm>
            <a:off x="8541720" y="1371600"/>
            <a:ext cx="2377080" cy="2377080"/>
          </a:xfrm>
          <a:prstGeom prst="rect">
            <a:avLst/>
          </a:prstGeom>
          <a:ln>
            <a:noFill/>
          </a:ln>
        </p:spPr>
      </p:pic>
      <p:sp>
        <p:nvSpPr>
          <p:cNvPr id="534" name="CustomShape 2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1873F47-5E3B-4E53-ADCA-4D0A3931E54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535" name="Picture 10" descr=""/>
          <p:cNvPicPr/>
          <p:nvPr/>
        </p:nvPicPr>
        <p:blipFill>
          <a:blip r:embed="rId4"/>
          <a:stretch/>
        </p:blipFill>
        <p:spPr>
          <a:xfrm>
            <a:off x="7389720" y="4189680"/>
            <a:ext cx="3779280" cy="237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06" dur="indefinite" restart="never" nodeType="tmRoot">
          <p:childTnLst>
            <p:seq>
              <p:cTn id="7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Content Placeholder 4" descr=""/>
          <p:cNvPicPr/>
          <p:nvPr/>
        </p:nvPicPr>
        <p:blipFill>
          <a:blip r:embed="rId1"/>
          <a:stretch/>
        </p:blipFill>
        <p:spPr>
          <a:xfrm>
            <a:off x="150840" y="1219320"/>
            <a:ext cx="5671800" cy="1578960"/>
          </a:xfrm>
          <a:prstGeom prst="rect">
            <a:avLst/>
          </a:prstGeom>
          <a:ln>
            <a:noFill/>
          </a:ln>
        </p:spPr>
      </p:pic>
      <p:sp>
        <p:nvSpPr>
          <p:cNvPr id="537" name="CustomShape 1"/>
          <p:cNvSpPr/>
          <p:nvPr/>
        </p:nvSpPr>
        <p:spPr>
          <a:xfrm>
            <a:off x="150840" y="-3744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Most Popular Web Servers (NetCraft)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38" name="Picture 7" descr=""/>
          <p:cNvPicPr/>
          <p:nvPr/>
        </p:nvPicPr>
        <p:blipFill>
          <a:blip r:embed="rId2"/>
          <a:stretch/>
        </p:blipFill>
        <p:spPr>
          <a:xfrm>
            <a:off x="2323080" y="2824920"/>
            <a:ext cx="6999480" cy="1665720"/>
          </a:xfrm>
          <a:prstGeom prst="rect">
            <a:avLst/>
          </a:prstGeom>
          <a:ln>
            <a:noFill/>
          </a:ln>
        </p:spPr>
      </p:pic>
      <p:sp>
        <p:nvSpPr>
          <p:cNvPr id="539" name="CustomShape 2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273C72C-0F0A-407B-BB1F-1DE2A4D39A71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540" name="Picture 3" descr=""/>
          <p:cNvPicPr/>
          <p:nvPr/>
        </p:nvPicPr>
        <p:blipFill>
          <a:blip r:embed="rId3"/>
          <a:stretch/>
        </p:blipFill>
        <p:spPr>
          <a:xfrm>
            <a:off x="4781520" y="4518720"/>
            <a:ext cx="6780960" cy="18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08" dur="indefinite" restart="never" nodeType="tmRoot">
          <p:childTnLst>
            <p:seq>
              <p:cTn id="7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HTML Forms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Form Method and Action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43" name="Picture 2" descr=""/>
          <p:cNvPicPr/>
          <p:nvPr/>
        </p:nvPicPr>
        <p:blipFill>
          <a:blip r:embed="rId1"/>
          <a:stretch/>
        </p:blipFill>
        <p:spPr>
          <a:xfrm>
            <a:off x="5408640" y="2057400"/>
            <a:ext cx="1447200" cy="1186560"/>
          </a:xfrm>
          <a:prstGeom prst="rect">
            <a:avLst/>
          </a:prstGeom>
          <a:ln>
            <a:noFill/>
          </a:ln>
        </p:spPr>
      </p:pic>
      <p:pic>
        <p:nvPicPr>
          <p:cNvPr id="544" name="Picture 4" descr=""/>
          <p:cNvPicPr/>
          <p:nvPr/>
        </p:nvPicPr>
        <p:blipFill>
          <a:blip r:embed="rId2"/>
          <a:stretch/>
        </p:blipFill>
        <p:spPr>
          <a:xfrm>
            <a:off x="4455000" y="2242440"/>
            <a:ext cx="925920" cy="925920"/>
          </a:xfrm>
          <a:prstGeom prst="rect">
            <a:avLst/>
          </a:prstGeom>
          <a:ln>
            <a:noFill/>
          </a:ln>
        </p:spPr>
      </p:pic>
      <p:pic>
        <p:nvPicPr>
          <p:cNvPr id="545" name="Picture 6" descr=""/>
          <p:cNvPicPr/>
          <p:nvPr/>
        </p:nvPicPr>
        <p:blipFill>
          <a:blip r:embed="rId3"/>
          <a:stretch/>
        </p:blipFill>
        <p:spPr>
          <a:xfrm rot="21034200">
            <a:off x="6899040" y="2241720"/>
            <a:ext cx="925920" cy="92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10" dur="indefinite" restart="never" nodeType="tmRoot">
          <p:childTnLst>
            <p:seq>
              <p:cTn id="7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5880240" y="3406320"/>
            <a:ext cx="424440" cy="555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"/>
          <p:cNvSpPr/>
          <p:nvPr/>
        </p:nvSpPr>
        <p:spPr>
          <a:xfrm>
            <a:off x="5880240" y="4784760"/>
            <a:ext cx="424440" cy="555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3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Defines where to submit the form data: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HTML Forms - Action Attribute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50" name="Picture 2" descr=""/>
          <p:cNvPicPr/>
          <p:nvPr/>
        </p:nvPicPr>
        <p:blipFill>
          <a:blip r:embed="rId1"/>
          <a:stretch/>
        </p:blipFill>
        <p:spPr>
          <a:xfrm>
            <a:off x="4476600" y="3962520"/>
            <a:ext cx="3232080" cy="8020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51" name="CustomShape 5"/>
          <p:cNvSpPr/>
          <p:nvPr/>
        </p:nvSpPr>
        <p:spPr>
          <a:xfrm>
            <a:off x="1446120" y="2160000"/>
            <a:ext cx="9295560" cy="1232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&lt;form 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action="home.html"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&lt;input type="submit" value="Go to homepage"/&gt;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&lt;/form&gt;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552" name="Picture 28" descr=""/>
          <p:cNvPicPr/>
          <p:nvPr/>
        </p:nvPicPr>
        <p:blipFill>
          <a:blip r:embed="rId2"/>
          <a:stretch/>
        </p:blipFill>
        <p:spPr>
          <a:xfrm>
            <a:off x="4687920" y="5340600"/>
            <a:ext cx="2809080" cy="685080"/>
          </a:xfrm>
          <a:prstGeom prst="rect">
            <a:avLst/>
          </a:prstGeom>
          <a:ln>
            <a:noFill/>
          </a:ln>
        </p:spPr>
      </p:pic>
      <p:sp>
        <p:nvSpPr>
          <p:cNvPr id="553" name="CustomShape 6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8939EAC-81AB-4C29-B9C8-D3B5C5F8214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12" dur="indefinite" restart="never" nodeType="tmRoot">
          <p:childTnLst>
            <p:seq>
              <p:cTn id="713" dur="indefinite" nodeType="mainSeq">
                <p:childTnLst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8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HTML Forms – Method Attribute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 rot="16200000">
            <a:off x="8083440" y="2544480"/>
            <a:ext cx="424440" cy="8978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3"/>
          <p:cNvSpPr/>
          <p:nvPr/>
        </p:nvSpPr>
        <p:spPr>
          <a:xfrm>
            <a:off x="684360" y="1942920"/>
            <a:ext cx="7162200" cy="17658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&lt;form 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method="get"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&gt;</a:t>
            </a:r>
            <a:br/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  Name: &lt;input type="text" name="name"&gt;</a:t>
            </a:r>
            <a:br/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  &lt;br&gt;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&lt;input type="submit" value="Submit"&gt;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&lt;/form&gt;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9904320" y="3464640"/>
            <a:ext cx="576720" cy="1138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8" name="Picture 2" descr=""/>
          <p:cNvPicPr/>
          <p:nvPr/>
        </p:nvPicPr>
        <p:blipFill>
          <a:blip r:embed="rId1"/>
          <a:stretch/>
        </p:blipFill>
        <p:spPr>
          <a:xfrm>
            <a:off x="8745480" y="2521800"/>
            <a:ext cx="2751840" cy="942120"/>
          </a:xfrm>
          <a:prstGeom prst="rect">
            <a:avLst/>
          </a:prstGeom>
          <a:ln>
            <a:noFill/>
          </a:ln>
        </p:spPr>
      </p:pic>
      <p:sp>
        <p:nvSpPr>
          <p:cNvPr id="559" name="CustomShape 5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Specifies the HTTP method to use when sending form-data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60" name="Picture 2" descr=""/>
          <p:cNvPicPr/>
          <p:nvPr/>
        </p:nvPicPr>
        <p:blipFill>
          <a:blip r:embed="rId2"/>
          <a:stretch/>
        </p:blipFill>
        <p:spPr>
          <a:xfrm>
            <a:off x="6616800" y="4603680"/>
            <a:ext cx="4876200" cy="1537560"/>
          </a:xfrm>
          <a:prstGeom prst="rect">
            <a:avLst/>
          </a:prstGeom>
          <a:ln>
            <a:noFill/>
          </a:ln>
        </p:spPr>
      </p:pic>
      <p:sp>
        <p:nvSpPr>
          <p:cNvPr id="561" name="CustomShape 6"/>
          <p:cNvSpPr/>
          <p:nvPr/>
        </p:nvSpPr>
        <p:spPr>
          <a:xfrm>
            <a:off x="2817720" y="5051160"/>
            <a:ext cx="3199680" cy="1348920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form data is in the URL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2" name="CustomShape 7"/>
          <p:cNvSpPr/>
          <p:nvPr/>
        </p:nvSpPr>
        <p:spPr>
          <a:xfrm>
            <a:off x="8609040" y="4659120"/>
            <a:ext cx="1370880" cy="391320"/>
          </a:xfrm>
          <a:prstGeom prst="roundRect">
            <a:avLst>
              <a:gd name="adj" fmla="val 16667"/>
            </a:avLst>
          </a:prstGeom>
          <a:solidFill>
            <a:schemeClr val="tx1">
              <a:alpha val="10000"/>
            </a:schemeClr>
          </a:solidFill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8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8AA62AC-EE0B-4244-A3A2-4A375944156C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30" dur="indefinite" restart="never" nodeType="tmRoot">
          <p:childTnLst>
            <p:seq>
              <p:cTn id="731" dur="indefinite" nodeType="mainSeq">
                <p:childTnLst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9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Basics</a:t>
            </a:r>
            <a:r>
              <a:rPr b="0" lang="en-US" sz="54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4000" spc="-1" strike="noStrike">
                <a:solidFill>
                  <a:srgbClr val="234465"/>
                </a:solidFill>
                <a:latin typeface="Calibri"/>
              </a:rPr>
              <a:t>Request and Responses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4608360" y="1905120"/>
            <a:ext cx="2971080" cy="15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684360" y="3661920"/>
            <a:ext cx="10972080" cy="21315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POST http://localhost/index.html HTTP/1.1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Host: localhost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Content-Type: application/x-www-form-urlencoded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Content-Length: 10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name=Pesho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 rot="16200000">
            <a:off x="8083440" y="1897200"/>
            <a:ext cx="424440" cy="8978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HTML Forms – Method Attribute (2)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7" name="CustomShape 4"/>
          <p:cNvSpPr/>
          <p:nvPr/>
        </p:nvSpPr>
        <p:spPr>
          <a:xfrm>
            <a:off x="684360" y="1295280"/>
            <a:ext cx="7162200" cy="22824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&lt;form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  <a:ea typeface="DejaVu Sans"/>
              </a:rPr>
              <a:t>method="post"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&gt;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  Name: &lt;input type="text" name="name"&gt;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  &lt;br&gt;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&lt;input type="submit" value="Submit"&gt;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  <a:ea typeface="DejaVu Sans"/>
              </a:rPr>
              <a:t>&lt;/form&gt;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8" name="CustomShape 5"/>
          <p:cNvSpPr/>
          <p:nvPr/>
        </p:nvSpPr>
        <p:spPr>
          <a:xfrm>
            <a:off x="3274920" y="5417640"/>
            <a:ext cx="3080880" cy="940680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HTTP request body holds the form data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9" name="CustomShape 6"/>
          <p:cNvSpPr/>
          <p:nvPr/>
        </p:nvSpPr>
        <p:spPr>
          <a:xfrm>
            <a:off x="9904320" y="2817360"/>
            <a:ext cx="576720" cy="796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0" name="Picture 2" descr=""/>
          <p:cNvPicPr/>
          <p:nvPr/>
        </p:nvPicPr>
        <p:blipFill>
          <a:blip r:embed="rId1"/>
          <a:stretch/>
        </p:blipFill>
        <p:spPr>
          <a:xfrm>
            <a:off x="8745480" y="1874520"/>
            <a:ext cx="2751840" cy="942120"/>
          </a:xfrm>
          <a:prstGeom prst="rect">
            <a:avLst/>
          </a:prstGeom>
          <a:ln>
            <a:noFill/>
          </a:ln>
        </p:spPr>
      </p:pic>
      <p:sp>
        <p:nvSpPr>
          <p:cNvPr id="571" name="CustomShape 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E84B9BB-9DE4-4116-86A2-DCCF0F9F06E9}" type="slidenum">
              <a:rPr b="0" lang="en-US" sz="9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55" dur="indefinite" restart="never" nodeType="tmRoot">
          <p:childTnLst>
            <p:seq>
              <p:cTn id="756" dur="indefinite" nodeType="mainSeq">
                <p:childTnLst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4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9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2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6012000" y="3276720"/>
            <a:ext cx="424440" cy="811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URL Encoded Form Data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606960" y="1260720"/>
            <a:ext cx="10958760" cy="19944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&lt;form 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method="post"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Name: &lt;input type="text" name="name"/&gt; &lt;br/&gt;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Age: &lt;input type="text" name="age"/&gt; &lt;br/&gt;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&lt;input type="submit" 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&lt;/form&gt;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75" name="CustomShape 4"/>
          <p:cNvSpPr/>
          <p:nvPr/>
        </p:nvSpPr>
        <p:spPr>
          <a:xfrm>
            <a:off x="603360" y="4124520"/>
            <a:ext cx="10958760" cy="23752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POST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 http://localhost/cgi-bin/index.cgi HTTP/1.1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Host: localhost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Content-Type: 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application/x-www-form-urlencoded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Content-Length: 23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name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=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Maria+Smith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&amp;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age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  <a:ea typeface="DejaVu Sans"/>
              </a:rPr>
              <a:t>=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  <a:ea typeface="DejaVu Sans"/>
              </a:rPr>
              <a:t>19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76" name="CustomShape 5"/>
          <p:cNvSpPr/>
          <p:nvPr/>
        </p:nvSpPr>
        <p:spPr>
          <a:xfrm>
            <a:off x="7313760" y="5526360"/>
            <a:ext cx="2666160" cy="997920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File uploads are not supported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7" name="Picture 2" descr=""/>
          <p:cNvPicPr/>
          <p:nvPr/>
        </p:nvPicPr>
        <p:blipFill>
          <a:blip r:embed="rId1"/>
          <a:stretch/>
        </p:blipFill>
        <p:spPr>
          <a:xfrm>
            <a:off x="6780240" y="2541600"/>
            <a:ext cx="4114080" cy="1652040"/>
          </a:xfrm>
          <a:prstGeom prst="rect">
            <a:avLst/>
          </a:prstGeom>
          <a:ln>
            <a:noFill/>
          </a:ln>
        </p:spPr>
      </p:pic>
      <p:sp>
        <p:nvSpPr>
          <p:cNvPr id="578" name="CustomShape 6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2A747CB-FE4C-4AFA-B228-262EE039388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77" dur="indefinite" restart="never" nodeType="tmRoot">
          <p:childTnLst>
            <p:seq>
              <p:cTn id="778" dur="indefinite" nodeType="mainSeq">
                <p:childTnLst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3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HTTP/2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What’s new? What’s better? What’s HTTP/2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81" name="Picture 9" descr=""/>
          <p:cNvPicPr/>
          <p:nvPr/>
        </p:nvPicPr>
        <p:blipFill>
          <a:blip r:embed="rId1"/>
          <a:stretch/>
        </p:blipFill>
        <p:spPr>
          <a:xfrm>
            <a:off x="4570560" y="1752480"/>
            <a:ext cx="3123360" cy="168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91" dur="indefinite" restart="never" nodeType="tmRoot">
          <p:childTnLst>
            <p:seq>
              <p:cTn id="7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190440" y="1151280"/>
            <a:ext cx="11804040" cy="27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HTTP/2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 (originally named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HTTP/2.0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) major revision of the 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 network protocol used by the 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World Wide Web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.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Supported by most of the popular web browsers (Chrome, Mozilla, Opera...)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Fast &amp; Optimized. Meets modern web usage requirements.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Completely Backwards-Compatible.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What’s HTTP/2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84" name="Picture 13" descr=""/>
          <p:cNvPicPr/>
          <p:nvPr/>
        </p:nvPicPr>
        <p:blipFill>
          <a:blip r:embed="rId1"/>
          <a:stretch/>
        </p:blipFill>
        <p:spPr>
          <a:xfrm>
            <a:off x="6093000" y="3856320"/>
            <a:ext cx="5714280" cy="2380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5" name="CustomShape 3"/>
          <p:cNvSpPr/>
          <p:nvPr/>
        </p:nvSpPr>
        <p:spPr>
          <a:xfrm>
            <a:off x="188640" y="4495680"/>
            <a:ext cx="60573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76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As of January 2019,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32.5%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of the top 10 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  <a:ea typeface="DejaVu Sans"/>
              </a:rPr>
              <a:t>million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 websites support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HTTP/2</a:t>
            </a:r>
            <a:r>
              <a:rPr b="1" lang="en-US" sz="2800" spc="-1" strike="noStrike">
                <a:solidFill>
                  <a:srgbClr val="1a334c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(W3Techs statistics).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86" name="CustomShape 4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FB1C282-5959-43CE-8D30-75AF1A0F100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93" dur="indefinite" restart="never" nodeType="tmRoot">
          <p:childTnLst>
            <p:seq>
              <p:cTn id="794" dur="indefinite" nodeType="mainSeq">
                <p:childTnLst>
                  <p:par>
                    <p:cTn id="795" fill="hold">
                      <p:stCondLst>
                        <p:cond delay="0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190440" y="1151280"/>
            <a:ext cx="11804040" cy="48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HTTP/2</a:t>
            </a:r>
            <a:r>
              <a:rPr b="1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is meant to erase the need of maintaining complex server infrastructures in order to perform well.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HTTP/2</a:t>
            </a:r>
            <a:r>
              <a:rPr b="1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communicates in </a:t>
            </a:r>
            <a:r>
              <a:rPr b="0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binary data frames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.</a:t>
            </a:r>
            <a:endParaRPr b="0" lang="en-US" sz="26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alibri"/>
                <a:ea typeface="DejaVu Sans"/>
              </a:rPr>
              <a:t>HTTP/2</a:t>
            </a:r>
            <a:r>
              <a:rPr b="1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  <a:ea typeface="DejaVu Sans"/>
              </a:rPr>
              <a:t>introduces several new important elements: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HTTP/2 Multiplexing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HTTP/2 Header Compression</a:t>
            </a:r>
            <a:endParaRPr b="0" lang="en-US" sz="26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1a334c"/>
                </a:solidFill>
                <a:latin typeface="Calibri"/>
                <a:ea typeface="DejaVu Sans"/>
              </a:rPr>
              <a:t>HTTP/2 Server Push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What’s new?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89" name="Picture 7" descr=""/>
          <p:cNvPicPr/>
          <p:nvPr/>
        </p:nvPicPr>
        <p:blipFill>
          <a:blip r:embed="rId1"/>
          <a:stretch/>
        </p:blipFill>
        <p:spPr>
          <a:xfrm>
            <a:off x="6046920" y="3841560"/>
            <a:ext cx="5707080" cy="243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90" name="Picture 8" descr=""/>
          <p:cNvPicPr/>
          <p:nvPr/>
        </p:nvPicPr>
        <p:blipFill>
          <a:blip r:embed="rId2"/>
          <a:stretch/>
        </p:blipFill>
        <p:spPr>
          <a:xfrm>
            <a:off x="8421840" y="1953000"/>
            <a:ext cx="3321360" cy="904320"/>
          </a:xfrm>
          <a:prstGeom prst="rect">
            <a:avLst/>
          </a:prstGeom>
          <a:ln>
            <a:noFill/>
          </a:ln>
        </p:spPr>
      </p:pic>
      <p:sp>
        <p:nvSpPr>
          <p:cNvPr id="591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DDBA3A7-5EF5-444F-A613-491B546B1B2A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17" dur="indefinite" restart="never" nodeType="tmRoot">
          <p:childTnLst>
            <p:seq>
              <p:cTn id="818" dur="indefinite" nodeType="mainSeq">
                <p:childTnLst>
                  <p:par>
                    <p:cTn id="819" fill="hold">
                      <p:stCondLst>
                        <p:cond delay="0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190440" y="1151280"/>
            <a:ext cx="11804040" cy="6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4000"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The art of handling multiple streams over a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single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TCP connection.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HTTP/2 Multiplexing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94" name="Picture 6" descr=""/>
          <p:cNvPicPr/>
          <p:nvPr/>
        </p:nvPicPr>
        <p:blipFill>
          <a:blip r:embed="rId1"/>
          <a:stretch/>
        </p:blipFill>
        <p:spPr>
          <a:xfrm>
            <a:off x="2282760" y="1924200"/>
            <a:ext cx="7619400" cy="4504680"/>
          </a:xfrm>
          <a:prstGeom prst="rect">
            <a:avLst/>
          </a:prstGeom>
          <a:ln>
            <a:noFill/>
          </a:ln>
        </p:spPr>
      </p:pic>
      <p:sp>
        <p:nvSpPr>
          <p:cNvPr id="595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02D89AB-5824-485D-BAB1-901D37FA65D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47" dur="indefinite" restart="never" nodeType="tmRoot">
          <p:childTnLst>
            <p:seq>
              <p:cTn id="848" dur="indefinite" nodeType="mainSeq">
                <p:childTnLst>
                  <p:par>
                    <p:cTn id="849" fill="hold">
                      <p:stCondLst>
                        <p:cond delay="0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HTTP/2 Header Compression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97" name="Content Placeholder 9" descr=""/>
          <p:cNvPicPr/>
          <p:nvPr/>
        </p:nvPicPr>
        <p:blipFill>
          <a:blip r:embed="rId1"/>
          <a:stretch/>
        </p:blipFill>
        <p:spPr>
          <a:xfrm>
            <a:off x="5296680" y="1447920"/>
            <a:ext cx="6483240" cy="472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98" name="CustomShape 2"/>
          <p:cNvSpPr/>
          <p:nvPr/>
        </p:nvSpPr>
        <p:spPr>
          <a:xfrm>
            <a:off x="385200" y="1523880"/>
            <a:ext cx="4760280" cy="46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88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fa000"/>
                </a:solidFill>
                <a:latin typeface="Calibri"/>
                <a:ea typeface="DejaVu Sans"/>
              </a:rPr>
              <a:t>HTTP/2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 maintains a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  <a:ea typeface="DejaVu Sans"/>
              </a:rPr>
              <a:t>HTTP</a:t>
            </a:r>
            <a:r>
              <a:rPr b="0" lang="en-US" sz="3000" spc="-1" strike="noStrike">
                <a:solidFill>
                  <a:srgbClr val="ffa000"/>
                </a:solidFill>
                <a:latin typeface="Calibri"/>
                <a:ea typeface="DejaVu Sans"/>
              </a:rPr>
              <a:t>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  <a:ea typeface="DejaVu Sans"/>
              </a:rPr>
              <a:t>Header Table</a:t>
            </a:r>
            <a:r>
              <a:rPr b="1" lang="en-US" sz="3000" spc="-1" strike="noStrike">
                <a:solidFill>
                  <a:srgbClr val="1a334c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across requests.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Optimizes communication drastically.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The process is essentially a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  <a:ea typeface="DejaVu Sans"/>
              </a:rPr>
              <a:t>de-duplication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, rather than compression.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F2B148C-2FA8-44BD-B426-50ED9C551741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57" dur="indefinite" restart="never" nodeType="tmRoot">
          <p:childTnLst>
            <p:seq>
              <p:cTn id="858" dur="indefinite" nodeType="mainSeq">
                <p:childTnLst>
                  <p:par>
                    <p:cTn id="859" fill="hold">
                      <p:stCondLst>
                        <p:cond delay="0"/>
                      </p:stCondLst>
                      <p:childTnLst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190440" y="1151280"/>
            <a:ext cx="11804040" cy="121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fa000"/>
                </a:solidFill>
                <a:latin typeface="Calibri"/>
                <a:ea typeface="DejaVu Sans"/>
              </a:rPr>
              <a:t>HTTP/2 Server Push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is the process of sending resources to clients, 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  <a:ea typeface="DejaVu Sans"/>
              </a:rPr>
              <a:t>without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 them having to ask for it.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HTTP/2 Server Push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02" name="Picture 6" descr=""/>
          <p:cNvPicPr/>
          <p:nvPr/>
        </p:nvPicPr>
        <p:blipFill>
          <a:blip r:embed="rId1"/>
          <a:stretch/>
        </p:blipFill>
        <p:spPr>
          <a:xfrm>
            <a:off x="608400" y="2666880"/>
            <a:ext cx="10971360" cy="3428280"/>
          </a:xfrm>
          <a:prstGeom prst="rect">
            <a:avLst/>
          </a:prstGeom>
          <a:ln>
            <a:noFill/>
          </a:ln>
        </p:spPr>
      </p:pic>
      <p:sp>
        <p:nvSpPr>
          <p:cNvPr id="603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022D2DE-5CBC-4FF2-9F34-824531AA447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75" dur="indefinite" restart="never" nodeType="tmRoot">
          <p:childTnLst>
            <p:seq>
              <p:cTn id="876" dur="indefinite" nodeType="mainSeq"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190440" y="1151280"/>
            <a:ext cx="8665920" cy="50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What is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HTTP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?</a:t>
            </a:r>
            <a:endParaRPr b="0" lang="en-US" sz="34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HTML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 Forms &amp; Actions.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URLs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What is a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Web Server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?</a:t>
            </a:r>
            <a:endParaRPr b="0" lang="en-US" sz="34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Beneath the sheets of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  <a:ea typeface="DejaVu Sans"/>
              </a:rPr>
              <a:t>Web Communication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  <a:ea typeface="DejaVu Sans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How to handle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HTTP Requests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?</a:t>
            </a:r>
            <a:endParaRPr b="0" lang="en-US" sz="3400" spc="-1" strike="noStrike">
              <a:latin typeface="Arial"/>
            </a:endParaRPr>
          </a:p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How to construct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HTTP Responses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?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06" name="Picture 10" descr=""/>
          <p:cNvPicPr/>
          <p:nvPr/>
        </p:nvPicPr>
        <p:blipFill>
          <a:blip r:embed="rId1"/>
          <a:stretch/>
        </p:blipFill>
        <p:spPr>
          <a:xfrm>
            <a:off x="8604360" y="1337040"/>
            <a:ext cx="2208960" cy="1411200"/>
          </a:xfrm>
          <a:prstGeom prst="rect">
            <a:avLst/>
          </a:prstGeom>
          <a:ln>
            <a:noFill/>
          </a:ln>
        </p:spPr>
      </p:pic>
      <p:pic>
        <p:nvPicPr>
          <p:cNvPr id="607" name="Picture 11" descr=""/>
          <p:cNvPicPr/>
          <p:nvPr/>
        </p:nvPicPr>
        <p:blipFill>
          <a:blip r:embed="rId2"/>
          <a:stretch/>
        </p:blipFill>
        <p:spPr>
          <a:xfrm flipH="1">
            <a:off x="9824040" y="1841040"/>
            <a:ext cx="2108160" cy="2281320"/>
          </a:xfrm>
          <a:prstGeom prst="rect">
            <a:avLst/>
          </a:prstGeom>
          <a:ln>
            <a:noFill/>
          </a:ln>
        </p:spPr>
      </p:pic>
      <p:pic>
        <p:nvPicPr>
          <p:cNvPr id="608" name="Picture 12" descr=""/>
          <p:cNvPicPr/>
          <p:nvPr/>
        </p:nvPicPr>
        <p:blipFill>
          <a:blip r:embed="rId3"/>
          <a:stretch/>
        </p:blipFill>
        <p:spPr>
          <a:xfrm>
            <a:off x="8357040" y="3947400"/>
            <a:ext cx="3208680" cy="2406240"/>
          </a:xfrm>
          <a:prstGeom prst="rect">
            <a:avLst/>
          </a:prstGeom>
          <a:ln>
            <a:noFill/>
          </a:ln>
        </p:spPr>
      </p:pic>
      <p:pic>
        <p:nvPicPr>
          <p:cNvPr id="609" name="Picture 13" descr=""/>
          <p:cNvPicPr/>
          <p:nvPr/>
        </p:nvPicPr>
        <p:blipFill>
          <a:blip r:embed="rId4"/>
          <a:stretch/>
        </p:blipFill>
        <p:spPr>
          <a:xfrm>
            <a:off x="4799160" y="1045080"/>
            <a:ext cx="4057200" cy="2535480"/>
          </a:xfrm>
          <a:prstGeom prst="rect">
            <a:avLst/>
          </a:prstGeom>
          <a:ln>
            <a:noFill/>
          </a:ln>
        </p:spPr>
      </p:pic>
      <p:sp>
        <p:nvSpPr>
          <p:cNvPr id="610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12A931B-5830-4DC4-9D46-4CF67134B6E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85" dur="indefinite" restart="never" nodeType="tmRoot">
          <p:childTnLst>
            <p:seq>
              <p:cTn id="886" dur="indefinite" nodeType="mainSeq">
                <p:childTnLst>
                  <p:par>
                    <p:cTn id="887" fill="hold">
                      <p:stCondLst>
                        <p:cond delay="0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0" y="6400800"/>
            <a:ext cx="12113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40000"/>
          </a:bodyPr>
          <a:p>
            <a:pPr marL="456840" indent="-456120"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https://softuni.bg/trainings/courses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17" dur="indefinite" restart="never" nodeType="tmRoot">
          <p:childTnLst>
            <p:seq>
              <p:cTn id="9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AFA7BD9-AE8E-49FE-8DBF-99E2368E84D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90" name="Picture 2" descr=""/>
          <p:cNvPicPr/>
          <p:nvPr/>
        </p:nvPicPr>
        <p:blipFill>
          <a:blip r:embed="rId1"/>
          <a:stretch/>
        </p:blipFill>
        <p:spPr>
          <a:xfrm>
            <a:off x="8456760" y="1285200"/>
            <a:ext cx="1906560" cy="1906560"/>
          </a:xfrm>
          <a:prstGeom prst="rect">
            <a:avLst/>
          </a:prstGeom>
          <a:ln>
            <a:noFill/>
          </a:ln>
        </p:spPr>
      </p:pic>
      <p:pic>
        <p:nvPicPr>
          <p:cNvPr id="291" name="Picture 6" descr=""/>
          <p:cNvPicPr/>
          <p:nvPr/>
        </p:nvPicPr>
        <p:blipFill>
          <a:blip r:embed="rId2"/>
          <a:stretch/>
        </p:blipFill>
        <p:spPr>
          <a:xfrm>
            <a:off x="1522440" y="1180440"/>
            <a:ext cx="2116440" cy="211644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Hyper Text Transfer Protocol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 rot="5400000">
            <a:off x="3810960" y="73800"/>
            <a:ext cx="4186800" cy="6933600"/>
          </a:xfrm>
          <a:custGeom>
            <a:avLst/>
            <a:gdLst/>
            <a:ahLst/>
            <a:rect l="l" t="t" r="r" b="b"/>
            <a:pathLst>
              <a:path w="2882154" h="5880438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headEnd len="lg" type="stealth" w="lg"/>
            <a:tailEnd len="lg" type="oval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1217520" y="431388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HTTP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1560600" y="473364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TCP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6"/>
          <p:cNvSpPr/>
          <p:nvPr/>
        </p:nvSpPr>
        <p:spPr>
          <a:xfrm>
            <a:off x="1886760" y="515340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2284560" y="557172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 flipH="1">
            <a:off x="9065520" y="431388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HTTP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 flipH="1">
            <a:off x="8760600" y="473364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TCP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 flipH="1">
            <a:off x="8456040" y="515340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 flipH="1">
            <a:off x="7998840" y="5571720"/>
            <a:ext cx="1751760" cy="3042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12"/>
          <p:cNvSpPr/>
          <p:nvPr/>
        </p:nvSpPr>
        <p:spPr>
          <a:xfrm>
            <a:off x="4875120" y="5504400"/>
            <a:ext cx="2285280" cy="895680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Media (wires / air / fiber)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13"/>
          <p:cNvSpPr/>
          <p:nvPr/>
        </p:nvSpPr>
        <p:spPr>
          <a:xfrm rot="5400000">
            <a:off x="4292640" y="606240"/>
            <a:ext cx="3223080" cy="5714280"/>
          </a:xfrm>
          <a:custGeom>
            <a:avLst/>
            <a:gdLst/>
            <a:ahLst/>
            <a:rect l="l" t="t" r="r" b="b"/>
            <a:pathLst>
              <a:path w="2882154" h="5880438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4"/>
          <p:cNvSpPr/>
          <p:nvPr/>
        </p:nvSpPr>
        <p:spPr>
          <a:xfrm>
            <a:off x="3662640" y="1942560"/>
            <a:ext cx="2133000" cy="789480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Request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15"/>
          <p:cNvSpPr/>
          <p:nvPr/>
        </p:nvSpPr>
        <p:spPr>
          <a:xfrm>
            <a:off x="6132600" y="1942560"/>
            <a:ext cx="2133000" cy="789480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  <a:ea typeface="DejaVu Sans"/>
              </a:rPr>
              <a:t>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CustomShape 16"/>
          <p:cNvSpPr/>
          <p:nvPr/>
        </p:nvSpPr>
        <p:spPr>
          <a:xfrm>
            <a:off x="3884760" y="1752480"/>
            <a:ext cx="175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7"/>
          <p:cNvSpPr/>
          <p:nvPr/>
        </p:nvSpPr>
        <p:spPr>
          <a:xfrm flipH="1">
            <a:off x="6246000" y="1752480"/>
            <a:ext cx="182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Diamond Partners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13" name="Infragistics" descr=""/>
          <p:cNvPicPr/>
          <p:nvPr/>
        </p:nvPicPr>
        <p:blipFill>
          <a:blip r:embed="rId1"/>
          <a:srcRect l="-4204" t="0" r="-4204" b="0"/>
          <a:stretch/>
        </p:blipFill>
        <p:spPr>
          <a:xfrm>
            <a:off x="5454360" y="4536000"/>
            <a:ext cx="5668200" cy="86292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614" name="Indeavr" descr=""/>
          <p:cNvPicPr/>
          <p:nvPr/>
        </p:nvPicPr>
        <p:blipFill>
          <a:blip r:embed="rId2"/>
          <a:srcRect l="-14632" t="-16131" r="-14632" b="-8662"/>
          <a:stretch/>
        </p:blipFill>
        <p:spPr>
          <a:xfrm>
            <a:off x="1065960" y="4536000"/>
            <a:ext cx="396144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" name="Liebherr" descr=""/>
          <p:cNvPicPr/>
          <p:nvPr/>
        </p:nvPicPr>
        <p:blipFill>
          <a:blip r:embed="rId3"/>
          <a:srcRect l="-10164" t="0" r="-10164" b="0"/>
          <a:stretch/>
        </p:blipFill>
        <p:spPr>
          <a:xfrm>
            <a:off x="1065960" y="5566320"/>
            <a:ext cx="617652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6" name="Aeternity" descr=""/>
          <p:cNvPicPr/>
          <p:nvPr/>
        </p:nvPicPr>
        <p:blipFill>
          <a:blip r:embed="rId4"/>
          <a:srcRect l="-45635" t="0" r="-45635" b="-5206"/>
          <a:stretch/>
        </p:blipFill>
        <p:spPr>
          <a:xfrm>
            <a:off x="6028920" y="3505320"/>
            <a:ext cx="204624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7" name="Netpeak" descr=""/>
          <p:cNvPicPr/>
          <p:nvPr/>
        </p:nvPicPr>
        <p:blipFill>
          <a:blip r:embed="rId5"/>
          <a:srcRect l="-7291" t="-11446" r="-7291" b="-11446"/>
          <a:stretch/>
        </p:blipFill>
        <p:spPr>
          <a:xfrm>
            <a:off x="5329080" y="2474640"/>
            <a:ext cx="579312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8" name="Sotware Group" descr=""/>
          <p:cNvPicPr/>
          <p:nvPr/>
        </p:nvPicPr>
        <p:blipFill>
          <a:blip r:embed="rId6"/>
          <a:srcRect l="-12287" t="0" r="-9243" b="0"/>
          <a:stretch/>
        </p:blipFill>
        <p:spPr>
          <a:xfrm>
            <a:off x="1065960" y="2474640"/>
            <a:ext cx="385776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9" name="Telenor" descr=""/>
          <p:cNvPicPr/>
          <p:nvPr/>
        </p:nvPicPr>
        <p:blipFill>
          <a:blip r:embed="rId7"/>
          <a:srcRect l="-11999" t="0" r="-11999" b="-2305"/>
          <a:stretch/>
        </p:blipFill>
        <p:spPr>
          <a:xfrm>
            <a:off x="8674920" y="1444320"/>
            <a:ext cx="244728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0" name="XS" descr=""/>
          <p:cNvPicPr/>
          <p:nvPr/>
        </p:nvPicPr>
        <p:blipFill>
          <a:blip r:embed="rId8"/>
          <a:srcRect l="-8793" t="-9455" r="-8793" b="-9455"/>
          <a:stretch/>
        </p:blipFill>
        <p:spPr>
          <a:xfrm>
            <a:off x="1065960" y="1444320"/>
            <a:ext cx="418500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1" name="SB Tech" descr=""/>
          <p:cNvPicPr/>
          <p:nvPr/>
        </p:nvPicPr>
        <p:blipFill>
          <a:blip r:embed="rId9"/>
          <a:srcRect l="-3827" t="0" r="-691" b="0"/>
          <a:stretch/>
        </p:blipFill>
        <p:spPr>
          <a:xfrm>
            <a:off x="5606280" y="1444320"/>
            <a:ext cx="271296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2" name="Postbank" descr=""/>
          <p:cNvPicPr/>
          <p:nvPr/>
        </p:nvPicPr>
        <p:blipFill>
          <a:blip r:embed="rId10"/>
          <a:srcRect l="-47599" t="-8957" r="-47599" b="-8957"/>
          <a:stretch/>
        </p:blipFill>
        <p:spPr>
          <a:xfrm>
            <a:off x="7698960" y="5566320"/>
            <a:ext cx="342324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3" name="SuperHosting" descr=""/>
          <p:cNvPicPr/>
          <p:nvPr/>
        </p:nvPicPr>
        <p:blipFill>
          <a:blip r:embed="rId11"/>
          <a:srcRect l="-47933" t="-10755" r="-47933" b="-10755"/>
          <a:stretch/>
        </p:blipFill>
        <p:spPr>
          <a:xfrm>
            <a:off x="8497080" y="3505320"/>
            <a:ext cx="262548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4" name="SmartIT" descr=""/>
          <p:cNvPicPr/>
          <p:nvPr/>
        </p:nvPicPr>
        <p:blipFill>
          <a:blip r:embed="rId12"/>
          <a:srcRect l="-14502" t="-16479" r="-14502" b="-16479"/>
          <a:stretch/>
        </p:blipFill>
        <p:spPr>
          <a:xfrm>
            <a:off x="1065960" y="3505320"/>
            <a:ext cx="4541040" cy="862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19" dur="indefinite" restart="never" nodeType="tmRoot">
          <p:childTnLst>
            <p:seq>
              <p:cTn id="9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Organizational Partners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26" name="Group 2"/>
          <p:cNvGrpSpPr/>
          <p:nvPr/>
        </p:nvGrpSpPr>
        <p:grpSpPr>
          <a:xfrm>
            <a:off x="1979640" y="1710360"/>
            <a:ext cx="8228880" cy="4150440"/>
            <a:chOff x="1979640" y="1710360"/>
            <a:chExt cx="8228880" cy="4150440"/>
          </a:xfrm>
        </p:grpSpPr>
        <p:pic>
          <p:nvPicPr>
            <p:cNvPr id="627" name="Picture 1" descr=""/>
            <p:cNvPicPr/>
            <p:nvPr/>
          </p:nvPicPr>
          <p:blipFill>
            <a:blip r:embed="rId1"/>
            <a:srcRect l="-5948" t="-24498" r="-5948" b="-24498"/>
            <a:stretch/>
          </p:blipFill>
          <p:spPr>
            <a:xfrm>
              <a:off x="1979640" y="1710360"/>
              <a:ext cx="5190840" cy="173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28" name="Picture 3" descr=""/>
            <p:cNvPicPr/>
            <p:nvPr/>
          </p:nvPicPr>
          <p:blipFill>
            <a:blip r:embed="rId2"/>
            <a:srcRect l="-7119" t="0" r="0" b="0"/>
            <a:stretch/>
          </p:blipFill>
          <p:spPr>
            <a:xfrm>
              <a:off x="7837920" y="1710360"/>
              <a:ext cx="2370600" cy="173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29" name="Picture 4" descr=""/>
            <p:cNvPicPr/>
            <p:nvPr/>
          </p:nvPicPr>
          <p:blipFill>
            <a:blip r:embed="rId3"/>
            <a:srcRect l="-3206" t="-3198" r="-3206" b="-3198"/>
            <a:stretch/>
          </p:blipFill>
          <p:spPr>
            <a:xfrm>
              <a:off x="7309440" y="4122360"/>
              <a:ext cx="2899080" cy="173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30" name="Picture 5" descr=""/>
            <p:cNvPicPr/>
            <p:nvPr/>
          </p:nvPicPr>
          <p:blipFill>
            <a:blip r:embed="rId4"/>
            <a:srcRect l="-9301" t="-5874" r="-9301" b="-12740"/>
            <a:stretch/>
          </p:blipFill>
          <p:spPr>
            <a:xfrm>
              <a:off x="1979640" y="4122360"/>
              <a:ext cx="4086720" cy="1738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21" dur="indefinite" restart="never" nodeType="tmRoot">
          <p:childTnLst>
            <p:seq>
              <p:cTn id="9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190440" y="1196280"/>
            <a:ext cx="11814120" cy="52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– High-Quality Education and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Employment Opportunities 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29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Foundation</a:t>
            </a:r>
            <a:endParaRPr b="0" lang="en-US" sz="3200" spc="-1" strike="noStrike">
              <a:latin typeface="Arial"/>
            </a:endParaRPr>
          </a:p>
          <a:p>
            <a:pPr lvl="1" marL="99000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@ Facebook</a:t>
            </a:r>
            <a:endParaRPr b="0" lang="en-US" sz="3200" spc="-1" strike="noStrike">
              <a:latin typeface="Arial"/>
            </a:endParaRPr>
          </a:p>
          <a:p>
            <a:pPr lvl="1" marL="99036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Forums</a:t>
            </a:r>
            <a:endParaRPr b="0" lang="en-US" sz="3200" spc="-1" strike="noStrike">
              <a:latin typeface="Arial"/>
            </a:endParaRPr>
          </a:p>
          <a:p>
            <a:pPr lvl="1" marL="990360" indent="-3801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632" name="CustomShape 2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55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33" name="Picture 14" descr=""/>
          <p:cNvPicPr/>
          <p:nvPr/>
        </p:nvPicPr>
        <p:blipFill>
          <a:blip r:embed="rId5"/>
          <a:stretch/>
        </p:blipFill>
        <p:spPr>
          <a:xfrm>
            <a:off x="6932520" y="2538000"/>
            <a:ext cx="2121840" cy="528840"/>
          </a:xfrm>
          <a:prstGeom prst="rect">
            <a:avLst/>
          </a:prstGeom>
          <a:ln>
            <a:noFill/>
          </a:ln>
        </p:spPr>
      </p:pic>
      <p:pic>
        <p:nvPicPr>
          <p:cNvPr id="634" name="Picture 17" descr=""/>
          <p:cNvPicPr/>
          <p:nvPr/>
        </p:nvPicPr>
        <p:blipFill>
          <a:blip r:embed="rId6"/>
          <a:stretch/>
        </p:blipFill>
        <p:spPr>
          <a:xfrm>
            <a:off x="8621280" y="2057400"/>
            <a:ext cx="3366000" cy="4482360"/>
          </a:xfrm>
          <a:prstGeom prst="rect">
            <a:avLst/>
          </a:prstGeom>
          <a:ln>
            <a:noFill/>
          </a:ln>
        </p:spPr>
      </p:pic>
      <p:pic>
        <p:nvPicPr>
          <p:cNvPr id="635" name="Picture 4" descr=""/>
          <p:cNvPicPr/>
          <p:nvPr/>
        </p:nvPicPr>
        <p:blipFill>
          <a:blip r:embed="rId7"/>
          <a:stretch/>
        </p:blipFill>
        <p:spPr>
          <a:xfrm>
            <a:off x="6932520" y="3654360"/>
            <a:ext cx="1117800" cy="1117800"/>
          </a:xfrm>
          <a:prstGeom prst="rect">
            <a:avLst/>
          </a:prstGeom>
          <a:ln>
            <a:noFill/>
          </a:ln>
        </p:spPr>
      </p:pic>
      <p:pic>
        <p:nvPicPr>
          <p:cNvPr id="636" name="Picture 12" descr=""/>
          <p:cNvPicPr/>
          <p:nvPr/>
        </p:nvPicPr>
        <p:blipFill>
          <a:blip r:embed="rId8"/>
          <a:stretch/>
        </p:blipFill>
        <p:spPr>
          <a:xfrm>
            <a:off x="6932520" y="5359680"/>
            <a:ext cx="1041120" cy="104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23" dur="indefinite" restart="never" nodeType="tmRoot">
          <p:childTnLst>
            <p:seq>
              <p:cTn id="9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190440" y="1196280"/>
            <a:ext cx="11814120" cy="52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" license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License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218442E-9097-4BDD-9A92-62DF20FA6F7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640" name="Picture 4" descr=""/>
          <p:cNvPicPr/>
          <p:nvPr/>
        </p:nvPicPr>
        <p:blipFill>
          <a:blip r:embed="rId4"/>
          <a:stretch/>
        </p:blipFill>
        <p:spPr>
          <a:xfrm>
            <a:off x="3771720" y="3809880"/>
            <a:ext cx="4641480" cy="16236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8F249B8-0919-4A25-9ECF-BAC6C6E4B6B1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Request Methods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HTTP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 defines 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  <a:ea typeface="DejaVu Sans"/>
              </a:rPr>
              <a:t>methods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 to indicate the desired action to be 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  <a:ea typeface="DejaVu Sans"/>
              </a:rPr>
              <a:t>performed on the identified resource</a:t>
            </a:r>
            <a:endParaRPr b="0" lang="en-US" sz="3400" spc="-1" strike="noStrike">
              <a:latin typeface="Arial"/>
            </a:endParaRPr>
          </a:p>
        </p:txBody>
      </p:sp>
      <p:graphicFrame>
        <p:nvGraphicFramePr>
          <p:cNvPr id="311" name="Table 4"/>
          <p:cNvGraphicFramePr/>
          <p:nvPr/>
        </p:nvGraphicFramePr>
        <p:xfrm>
          <a:off x="1901880" y="2971800"/>
          <a:ext cx="8381520" cy="2584440"/>
        </p:xfrm>
        <a:graphic>
          <a:graphicData uri="http://schemas.openxmlformats.org/drawingml/2006/table">
            <a:tbl>
              <a:tblPr/>
              <a:tblGrid>
                <a:gridCol w="1981080"/>
                <a:gridCol w="6400800"/>
              </a:tblGrid>
              <a:tr h="5659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2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Method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2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Description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GET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Retrieve / load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POST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Create / store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PUT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Update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DELETE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Remove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7218E6B-2517-4830-B0A6-1AC12EBAE0CD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0440" y="1796760"/>
            <a:ext cx="11804040" cy="48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HTTP request: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456840" indent="-456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HTTP response: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190440" y="100800"/>
            <a:ext cx="95029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HTTP Conversation: Example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3503520" y="3413520"/>
            <a:ext cx="7695360" cy="2526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HTTP/1.1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200 OK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Date: Mon, 5 Jul 2010 13:09:03 GMT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Server: Microsoft-HTTPAPI/2.0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Last-Modified: Mon, 12 Jul 2014 15:33:23 GMT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Content-Length: 54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&lt;CRLF&gt;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&lt;html&gt;&lt;title&gt;Hello&lt;/title&gt;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Welcome to our site&lt;/html&gt;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8154360" y="5022360"/>
            <a:ext cx="4032360" cy="99756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The empty line denotes the end of the response header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3503520" y="1392120"/>
            <a:ext cx="7085880" cy="1308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GET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 /courses/javascript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  <a:ea typeface="DejaVu Sans"/>
              </a:rPr>
              <a:t>HTTP/1.1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Host: www.softuni.bg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User-Agent: Mozilla/5.0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  <a:ea typeface="DejaVu Sans"/>
              </a:rPr>
              <a:t>&lt;CRLF</a:t>
            </a:r>
            <a:r>
              <a:rPr b="1" i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&gt;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7681320" y="2057040"/>
            <a:ext cx="3900960" cy="990000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The empty line denotes the end of the request header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614880" y="4704840"/>
            <a:ext cx="10958040" cy="7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URL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614880" y="5490360"/>
            <a:ext cx="1095804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Uniform Resource Locator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1" name="Picture 5" descr=""/>
          <p:cNvPicPr/>
          <p:nvPr/>
        </p:nvPicPr>
        <p:blipFill>
          <a:blip r:embed="rId1"/>
          <a:stretch/>
        </p:blipFill>
        <p:spPr>
          <a:xfrm>
            <a:off x="4469040" y="1143000"/>
            <a:ext cx="3250080" cy="325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90440" y="2511000"/>
            <a:ext cx="11804040" cy="42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0000"/>
          </a:bodyPr>
          <a:p>
            <a:pPr marL="456840" indent="-45612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  <a:ea typeface="DejaVu Sans"/>
              </a:rPr>
              <a:t>URL is a formatted string, consisting of:</a:t>
            </a:r>
            <a:endParaRPr b="0" lang="en-US" sz="30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Protocol for communicating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http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ftp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https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...) – HTTP in most cases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Host or IP address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www.softuni.bg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gmail.com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127.0.0.1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web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Port (the default port is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80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) – a number in range [0…65535]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Path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/forum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  <a:ea typeface="DejaVu Sans"/>
              </a:rPr>
              <a:t>/path/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index.php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Query string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?id=27&amp;lang=en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990000" indent="-3801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Fragment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  <a:ea typeface="DejaVu Sans"/>
              </a:rPr>
              <a:t>#lectures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  <a:ea typeface="DejaVu Sans"/>
              </a:rPr>
              <a:t>) – used on the client to navigate to some section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Uniform Resource Locator (URL)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324" name="Group 3"/>
          <p:cNvGrpSpPr/>
          <p:nvPr/>
        </p:nvGrpSpPr>
        <p:grpSpPr>
          <a:xfrm>
            <a:off x="836640" y="1687680"/>
            <a:ext cx="10411560" cy="1004400"/>
            <a:chOff x="836640" y="1687680"/>
            <a:chExt cx="10411560" cy="1004400"/>
          </a:xfrm>
        </p:grpSpPr>
        <p:sp>
          <p:nvSpPr>
            <p:cNvPr id="325" name="CustomShape 4"/>
            <p:cNvSpPr/>
            <p:nvPr/>
          </p:nvSpPr>
          <p:spPr>
            <a:xfrm rot="5400000">
              <a:off x="1288080" y="1442160"/>
              <a:ext cx="227880" cy="7196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CustomShape 5"/>
            <p:cNvSpPr/>
            <p:nvPr/>
          </p:nvSpPr>
          <p:spPr>
            <a:xfrm>
              <a:off x="836640" y="1992960"/>
              <a:ext cx="112896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  <a:ea typeface="DejaVu Sans"/>
                </a:rPr>
                <a:t>Protocol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7" name="CustomShape 6"/>
            <p:cNvSpPr/>
            <p:nvPr/>
          </p:nvSpPr>
          <p:spPr>
            <a:xfrm rot="5400000">
              <a:off x="2985120" y="963360"/>
              <a:ext cx="227880" cy="1675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CustomShape 7"/>
            <p:cNvSpPr/>
            <p:nvPr/>
          </p:nvSpPr>
          <p:spPr>
            <a:xfrm>
              <a:off x="2704680" y="1987560"/>
              <a:ext cx="80640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  <a:ea typeface="DejaVu Sans"/>
                </a:rPr>
                <a:t>Host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9" name="CustomShape 8"/>
            <p:cNvSpPr/>
            <p:nvPr/>
          </p:nvSpPr>
          <p:spPr>
            <a:xfrm rot="5400000">
              <a:off x="4315320" y="1477080"/>
              <a:ext cx="227880" cy="649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CustomShape 9"/>
            <p:cNvSpPr/>
            <p:nvPr/>
          </p:nvSpPr>
          <p:spPr>
            <a:xfrm>
              <a:off x="4098960" y="1987560"/>
              <a:ext cx="66636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  <a:ea typeface="DejaVu Sans"/>
                </a:rPr>
                <a:t>Port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1" name="CustomShape 10"/>
            <p:cNvSpPr/>
            <p:nvPr/>
          </p:nvSpPr>
          <p:spPr>
            <a:xfrm rot="5400000">
              <a:off x="5987880" y="613440"/>
              <a:ext cx="227880" cy="23756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CustomShape 11"/>
            <p:cNvSpPr/>
            <p:nvPr/>
          </p:nvSpPr>
          <p:spPr>
            <a:xfrm>
              <a:off x="5775120" y="1987560"/>
              <a:ext cx="66636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  <a:ea typeface="DejaVu Sans"/>
                </a:rPr>
                <a:t>Path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3" name="CustomShape 12"/>
            <p:cNvSpPr/>
            <p:nvPr/>
          </p:nvSpPr>
          <p:spPr>
            <a:xfrm rot="5400000">
              <a:off x="8433360" y="697320"/>
              <a:ext cx="227880" cy="22089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CustomShape 13"/>
            <p:cNvSpPr/>
            <p:nvPr/>
          </p:nvSpPr>
          <p:spPr>
            <a:xfrm>
              <a:off x="7823160" y="1987560"/>
              <a:ext cx="143784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  <a:ea typeface="DejaVu Sans"/>
                </a:rPr>
                <a:t>Query String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5" name="CustomShape 14"/>
            <p:cNvSpPr/>
            <p:nvPr/>
          </p:nvSpPr>
          <p:spPr>
            <a:xfrm rot="5400000">
              <a:off x="10376280" y="1116360"/>
              <a:ext cx="227880" cy="137088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CustomShape 15"/>
            <p:cNvSpPr/>
            <p:nvPr/>
          </p:nvSpPr>
          <p:spPr>
            <a:xfrm>
              <a:off x="9719640" y="1981800"/>
              <a:ext cx="152856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  <a:ea typeface="DejaVu Sans"/>
                </a:rPr>
                <a:t>Fragment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337" name="CustomShape 16"/>
          <p:cNvSpPr/>
          <p:nvPr/>
        </p:nvSpPr>
        <p:spPr>
          <a:xfrm>
            <a:off x="961920" y="1216800"/>
            <a:ext cx="10365480" cy="42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http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://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mysite.com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: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8080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/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demo/index.php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?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id=27&amp;lang=en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  <a:ea typeface="DejaVu Sans"/>
              </a:rPr>
              <a:t>#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  <a:ea typeface="DejaVu Sans"/>
              </a:rPr>
              <a:t>lectures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8" name="CustomShape 17"/>
          <p:cNvSpPr/>
          <p:nvPr/>
        </p:nvSpPr>
        <p:spPr>
          <a:xfrm>
            <a:off x="11563560" y="6397200"/>
            <a:ext cx="428040" cy="3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853844B-B701-4354-A16A-92308705A21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6</TotalTime>
  <Application>LibreOffice/6.1.4.2$Linux_X86_64 LibreOffice_project/10$Build-2</Application>
  <Words>2259</Words>
  <Paragraphs>459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https://softuni.bg/courses/programming-basics/</dc:description>
  <cp:keywords>Sofware University SoftUni programming coding software development education training course курс програмиране кодене кодиране СофтУни</cp:keywords>
  <dc:language>en-US</dc:language>
  <cp:lastModifiedBy/>
  <dcterms:modified xsi:type="dcterms:W3CDTF">2019-03-03T15:36:30Z</dcterms:modified>
  <cp:revision>4</cp:revision>
  <dc:subject>Coding 101 Course</dc:subject>
  <dc:title>Прости проверки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  <property fmtid="{D5CDD505-2E9C-101B-9397-08002B2CF9AE}" pid="12" name="Tfs.IsStoryboard">
    <vt:bool>1</vt:bool>
  </property>
  <property fmtid="{D5CDD505-2E9C-101B-9397-08002B2CF9AE}" pid="13" name="_TemplateID">
    <vt:lpwstr>TC027879909991</vt:lpwstr>
  </property>
  <property fmtid="{D5CDD505-2E9C-101B-9397-08002B2CF9AE}" pid="14" name="category">
    <vt:lpwstr>computer programming;programming;C#;програмиране;кодиране</vt:lpwstr>
  </property>
</Properties>
</file>